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00.svg" ContentType="image/svg+xml"/>
  <Override PartName="/ppt/media/image102.svg" ContentType="image/svg+xml"/>
  <Override PartName="/ppt/media/image104.svg" ContentType="image/svg+xml"/>
  <Override PartName="/ppt/media/image107.svg" ContentType="image/svg+xml"/>
  <Override PartName="/ppt/media/image16.svg" ContentType="image/svg+xml"/>
  <Override PartName="/ppt/media/image18.svg" ContentType="image/svg+xml"/>
  <Override PartName="/ppt/media/image20.svg" ContentType="image/svg+xml"/>
  <Override PartName="/ppt/media/image22.svg" ContentType="image/svg+xml"/>
  <Override PartName="/ppt/media/image25.svg" ContentType="image/svg+xml"/>
  <Override PartName="/ppt/media/image27.svg" ContentType="image/svg+xml"/>
  <Override PartName="/ppt/media/image29.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0.svg" ContentType="image/svg+xml"/>
  <Override PartName="/ppt/media/image45.svg" ContentType="image/svg+xml"/>
  <Override PartName="/ppt/media/image47.svg" ContentType="image/svg+xml"/>
  <Override PartName="/ppt/media/image49.svg" ContentType="image/svg+xml"/>
  <Override PartName="/ppt/media/image52.svg" ContentType="image/svg+xml"/>
  <Override PartName="/ppt/media/image54.svg" ContentType="image/svg+xml"/>
  <Override PartName="/ppt/media/image58.svg" ContentType="image/svg+xml"/>
  <Override PartName="/ppt/media/image61.svg" ContentType="image/svg+xml"/>
  <Override PartName="/ppt/media/image63.svg" ContentType="image/svg+xml"/>
  <Override PartName="/ppt/media/image67.svg" ContentType="image/svg+xml"/>
  <Override PartName="/ppt/media/image69.svg" ContentType="image/svg+xml"/>
  <Override PartName="/ppt/media/image72.svg" ContentType="image/svg+xml"/>
  <Override PartName="/ppt/media/image74.svg" ContentType="image/svg+xml"/>
  <Override PartName="/ppt/media/image77.svg" ContentType="image/svg+xml"/>
  <Override PartName="/ppt/media/image81.svg" ContentType="image/svg+xml"/>
  <Override PartName="/ppt/media/image83.svg" ContentType="image/svg+xml"/>
  <Override PartName="/ppt/media/image86.svg" ContentType="image/svg+xml"/>
  <Override PartName="/ppt/media/image89.svg" ContentType="image/svg+xml"/>
  <Override PartName="/ppt/media/image9.svg" ContentType="image/svg+xml"/>
  <Override PartName="/ppt/media/image91.svg" ContentType="image/svg+xml"/>
  <Override PartName="/ppt/media/image95.svg" ContentType="image/svg+xml"/>
  <Override PartName="/ppt/media/image97.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62" r:id="rId4"/>
    <p:sldMasterId id="2147483664" r:id="rId5"/>
    <p:sldMasterId id="2147483666" r:id="rId6"/>
    <p:sldMasterId id="2147483668" r:id="rId7"/>
    <p:sldMasterId id="2147483670" r:id="rId8"/>
    <p:sldMasterId id="2147483672" r:id="rId9"/>
  </p:sldMasterIdLst>
  <p:notesMasterIdLst>
    <p:notesMasterId r:id="rId11"/>
  </p:notesMasterIdLst>
  <p:sldIdLst>
    <p:sldId id="256" r:id="rId10"/>
    <p:sldId id="257" r:id="rId12"/>
    <p:sldId id="281" r:id="rId13"/>
    <p:sldId id="276" r:id="rId14"/>
    <p:sldId id="277" r:id="rId15"/>
    <p:sldId id="278" r:id="rId16"/>
    <p:sldId id="279" r:id="rId17"/>
    <p:sldId id="280" r:id="rId18"/>
    <p:sldId id="275" r:id="rId19"/>
    <p:sldId id="258"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82" r:id="rId36"/>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L="457200"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L="914400"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L="1371600"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L="1828800"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L="2286000"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L="2743200"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L="3200400"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L="3657600"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defaultTextStyle>
  <p:extLst>
    <p:ext uri="{EFAFB233-063F-42B5-8137-9DF3F51BA10A}">
      <p15:sldGuideLst xmlns:p15="http://schemas.microsoft.com/office/powerpoint/2012/main">
        <p15:guide id="1" orient="horz" pos="1683" userDrawn="1">
          <p15:clr>
            <a:srgbClr val="747775"/>
          </p15:clr>
        </p15:guide>
        <p15:guide id="2" pos="2888"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41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83"/>
        <p:guide pos="2888"/>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 Type="http://schemas.openxmlformats.org/officeDocument/2006/relationships/slideMaster" Target="slideMasters/slideMaster4.xml"/><Relationship Id="rId4" Type="http://schemas.openxmlformats.org/officeDocument/2006/relationships/slideMaster" Target="slideMasters/slideMaster3.xml"/><Relationship Id="rId39" Type="http://schemas.openxmlformats.org/officeDocument/2006/relationships/tableStyles" Target="tableStyles.xml"/><Relationship Id="rId38" Type="http://schemas.openxmlformats.org/officeDocument/2006/relationships/viewProps" Target="viewProps.xml"/><Relationship Id="rId37" Type="http://schemas.openxmlformats.org/officeDocument/2006/relationships/presProps" Target="presProps.xml"/><Relationship Id="rId36" Type="http://schemas.openxmlformats.org/officeDocument/2006/relationships/slide" Target="slides/slide26.xml"/><Relationship Id="rId35" Type="http://schemas.openxmlformats.org/officeDocument/2006/relationships/slide" Target="slides/slide25.xml"/><Relationship Id="rId34" Type="http://schemas.openxmlformats.org/officeDocument/2006/relationships/slide" Target="slides/slide24.xml"/><Relationship Id="rId33" Type="http://schemas.openxmlformats.org/officeDocument/2006/relationships/slide" Target="slides/slide23.xml"/><Relationship Id="rId32" Type="http://schemas.openxmlformats.org/officeDocument/2006/relationships/slide" Target="slides/slide22.xml"/><Relationship Id="rId31" Type="http://schemas.openxmlformats.org/officeDocument/2006/relationships/slide" Target="slides/slide21.xml"/><Relationship Id="rId30" Type="http://schemas.openxmlformats.org/officeDocument/2006/relationships/slide" Target="slides/slide20.xml"/><Relationship Id="rId3" Type="http://schemas.openxmlformats.org/officeDocument/2006/relationships/slideMaster" Target="slideMasters/slideMaster2.xml"/><Relationship Id="rId29" Type="http://schemas.openxmlformats.org/officeDocument/2006/relationships/slide" Target="slides/slide19.xml"/><Relationship Id="rId28" Type="http://schemas.openxmlformats.org/officeDocument/2006/relationships/slide" Target="slides/slide18.xml"/><Relationship Id="rId27" Type="http://schemas.openxmlformats.org/officeDocument/2006/relationships/slide" Target="slides/slide17.xml"/><Relationship Id="rId26" Type="http://schemas.openxmlformats.org/officeDocument/2006/relationships/slide" Target="slides/slide16.xml"/><Relationship Id="rId25" Type="http://schemas.openxmlformats.org/officeDocument/2006/relationships/slide" Target="slides/slide15.xml"/><Relationship Id="rId24" Type="http://schemas.openxmlformats.org/officeDocument/2006/relationships/slide" Target="slides/slide14.xml"/><Relationship Id="rId23" Type="http://schemas.openxmlformats.org/officeDocument/2006/relationships/slide" Target="slides/slide13.xml"/><Relationship Id="rId22" Type="http://schemas.openxmlformats.org/officeDocument/2006/relationships/slide" Target="slides/slide12.xml"/><Relationship Id="rId21" Type="http://schemas.openxmlformats.org/officeDocument/2006/relationships/slide" Target="slides/slide11.xml"/><Relationship Id="rId20" Type="http://schemas.openxmlformats.org/officeDocument/2006/relationships/slide" Target="slides/slide10.xml"/><Relationship Id="rId2" Type="http://schemas.openxmlformats.org/officeDocument/2006/relationships/theme" Target="theme/theme1.xml"/><Relationship Id="rId19" Type="http://schemas.openxmlformats.org/officeDocument/2006/relationships/slide" Target="slides/slide9.xml"/><Relationship Id="rId18" Type="http://schemas.openxmlformats.org/officeDocument/2006/relationships/slide" Target="slides/slide8.xml"/><Relationship Id="rId17" Type="http://schemas.openxmlformats.org/officeDocument/2006/relationships/slide" Target="slides/slide7.xml"/><Relationship Id="rId16" Type="http://schemas.openxmlformats.org/officeDocument/2006/relationships/slide" Target="slides/slide6.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notesMaster" Target="notesMasters/notesMaster1.xml"/><Relationship Id="rId10" Type="http://schemas.openxmlformats.org/officeDocument/2006/relationships/slide" Target="slides/slid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欢迎查阅贝思茵实验器材有限公司的综合产品图册。我们致力于为您提供高品质的家居办公用品及实验室教具。</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黑色款挂包钩，经典百搭，同样具备防滑防刮功能，为您的爱包提供一个稳固的悬挂点。</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这款车载手机支架通过插扣式固定在出风口，安装简便，且不会遮挡驾驶员视线，橡胶缓冲设计还能有效保护您的爱车。</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专为学生设计的蚂蚁观察饲养盒，透明的立体结构让观察变得直观有趣，是生物课上的好帮手。</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这款鼠妇观察迷宫盒，可以让孩子们在玩乐中学习，观察这些有趣的小生物如何在迷宫中探索。</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我们的带盖硅胶底冰格，不仅能防止冰箱里的串味，柔软的底部设计让冰块脱模变得轻而易举。</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这款洗手池下水过滤网是保持浴室清洁的必备品，它能有效拦截毛发和杂物，防止下水道堵塞。</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这款免打孔的壁挂收纳盒，可以帮助您整理各种小物件，让您的空间更加整洁有序。</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可爱的猫咪造型磁吸架，可以轻松吸附在冰箱上，帮您整理票据和夹子，既是收纳工具，也是一件有趣的装饰品。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这款小巧的胶带架，稳固地放置在桌面上，为您节省宝贵的办公空间，让胶带使用更方便。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我们的折叠塑料砧板，不仅方便切配，折叠设计更大大节省了厨房的收纳空间。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这款迷你硅胶汤勺是烹饪小份量食物或酱料分装的好帮手，其耐高温和不粘特性使其非常实用。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我们提供灰色和黑色两款印花硅胶电磁炉保护垫。它们能有效保护您的电磁炉面板，隔热防滑，并且可以水洗反复使用。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这款翻盖收纳盒采用优质PP塑料制成，翻盖设计可以有效防尘，让您的小物件保持干净整洁。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这款吸盘式胶带切割器利用墙面空间，实现了免打孔安装，让您的桌面更加整洁，切割胶带也更加方便。</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刺猬笔架以其独特的造型，不仅能帮您整理好笔具，还能成为您书桌上的一道风景线，让工作和学习变得更加愉悦。</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这是我们的挤牙膏器，采用吸盘设计，无需打孔即可安装在浴室墙面。它能轻松挤出牙膏和面霜，且不会损伤软管。</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这款折叠桌沿挂包钩设计巧妙，可轻松挂在桌边，为您的包包提供一个安全的放置处，同时不占用桌面空间。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9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9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1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1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90204"/>
              <a:buNone/>
              <a:defRPr sz="33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90204"/>
              <a:buChar char="•"/>
              <a:defRPr sz="2100" b="0" i="0" u="none" strike="noStrike" cap="none">
                <a:solidFill>
                  <a:schemeClr val="dk1"/>
                </a:solidFill>
                <a:latin typeface="Arial" panose="020B0604020202090204"/>
                <a:ea typeface="Arial" panose="020B0604020202090204"/>
                <a:cs typeface="Arial" panose="020B0604020202090204"/>
                <a:sym typeface="Arial" panose="020B0604020202090204"/>
              </a:defRPr>
            </a:lvl1pPr>
            <a:lvl2pPr marL="914400" marR="0" lvl="1" indent="-342900" algn="l" rtl="0">
              <a:lnSpc>
                <a:spcPct val="90000"/>
              </a:lnSpc>
              <a:spcBef>
                <a:spcPts val="400"/>
              </a:spcBef>
              <a:spcAft>
                <a:spcPts val="0"/>
              </a:spcAft>
              <a:buClr>
                <a:schemeClr val="dk1"/>
              </a:buClr>
              <a:buSzPts val="1800"/>
              <a:buFont typeface="Arial" panose="020B0604020202090204"/>
              <a:buChar char="•"/>
              <a:defRPr sz="18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L="1371600" marR="0" lvl="2" indent="-323850" algn="l" rtl="0">
              <a:lnSpc>
                <a:spcPct val="90000"/>
              </a:lnSpc>
              <a:spcBef>
                <a:spcPts val="400"/>
              </a:spcBef>
              <a:spcAft>
                <a:spcPts val="0"/>
              </a:spcAft>
              <a:buClr>
                <a:schemeClr val="dk1"/>
              </a:buClr>
              <a:buSzPts val="1500"/>
              <a:buFont typeface="Arial" panose="020B0604020202090204"/>
              <a:buChar char="•"/>
              <a:defRPr sz="15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L="1828800" marR="0" lvl="3"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L="2286000" marR="0" lvl="4"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L="2743200" marR="0" lvl="5"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L="3200400" marR="0" lvl="6"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L="3657600" marR="0" lvl="7"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L="4114800" marR="0" lvl="8" indent="-317500" algn="l" rtl="0">
              <a:lnSpc>
                <a:spcPct val="90000"/>
              </a:lnSpc>
              <a:spcBef>
                <a:spcPts val="400"/>
              </a:spcBef>
              <a:spcAft>
                <a:spcPts val="0"/>
              </a:spcAft>
              <a:buClr>
                <a:schemeClr val="dk1"/>
              </a:buClr>
              <a:buSzPts val="1400"/>
              <a:buFont typeface="Arial" panose="020B0604020202090204"/>
              <a:buChar char="•"/>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R="0" lvl="1"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2pPr>
            <a:lvl3pPr marR="0" lvl="2"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3pPr>
            <a:lvl4pPr marR="0" lvl="3"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4pPr>
            <a:lvl5pPr marR="0" lvl="4"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5pPr>
            <a:lvl6pPr marR="0" lvl="5"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6pPr>
            <a:lvl7pPr marR="0" lvl="6"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7pPr>
            <a:lvl8pPr marR="0" lvl="7"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8pPr>
            <a:lvl9pPr marR="0" lvl="8" algn="l" rtl="0">
              <a:spcBef>
                <a:spcPts val="0"/>
              </a:spcBef>
              <a:spcAft>
                <a:spcPts val="0"/>
              </a:spcAft>
              <a:buSzPts val="1100"/>
              <a:buNone/>
              <a:defRPr sz="1400" b="0" i="0" u="none" strike="noStrike" cap="none">
                <a:solidFill>
                  <a:schemeClr val="dk1"/>
                </a:solidFill>
                <a:latin typeface="Arial" panose="020B0604020202090204"/>
                <a:ea typeface="Arial" panose="020B0604020202090204"/>
                <a:cs typeface="Arial" panose="020B0604020202090204"/>
                <a:sym typeface="Arial" panose="020B060402020209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1pPr>
            <a:lvl2pPr marL="0" marR="0" lvl="1"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2pPr>
            <a:lvl3pPr marL="0" marR="0" lvl="2"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3pPr>
            <a:lvl4pPr marL="0" marR="0" lvl="3"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4pPr>
            <a:lvl5pPr marL="0" marR="0" lvl="4"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5pPr>
            <a:lvl6pPr marL="0" marR="0" lvl="5"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6pPr>
            <a:lvl7pPr marL="0" marR="0" lvl="6"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7pPr>
            <a:lvl8pPr marL="0" marR="0" lvl="7"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8pPr>
            <a:lvl9pPr marL="0" marR="0" lvl="8" indent="0" algn="r" rtl="0">
              <a:spcBef>
                <a:spcPts val="0"/>
              </a:spcBef>
              <a:buNone/>
              <a:defRPr sz="900" b="0" i="0" u="none" strike="noStrike" cap="none">
                <a:solidFill>
                  <a:srgbClr val="888888"/>
                </a:solidFill>
                <a:latin typeface="Arial" panose="020B0604020202090204"/>
                <a:ea typeface="Arial" panose="020B0604020202090204"/>
                <a:cs typeface="Arial" panose="020B0604020202090204"/>
                <a:sym typeface="Arial" panose="020B060402020209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1pPr>
      <a:lvl2pPr marR="0" lvl="1"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2pPr>
      <a:lvl3pPr marR="0" lvl="2"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3pPr>
      <a:lvl4pPr marR="0" lvl="3"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4pPr>
      <a:lvl5pPr marR="0" lvl="4"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5pPr>
      <a:lvl6pPr marR="0" lvl="5"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6pPr>
      <a:lvl7pPr marR="0" lvl="6"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7pPr>
      <a:lvl8pPr marR="0" lvl="7"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8pPr>
      <a:lvl9pPr marR="0" lvl="8" algn="l" rtl="0">
        <a:lnSpc>
          <a:spcPct val="100000"/>
        </a:lnSpc>
        <a:spcBef>
          <a:spcPts val="0"/>
        </a:spcBef>
        <a:spcAft>
          <a:spcPts val="0"/>
        </a:spcAft>
        <a:buClr>
          <a:srgbClr val="000000"/>
        </a:buClr>
        <a:buFont typeface="Arial" panose="020B0604020202090204"/>
        <a:defRPr sz="1400" b="0" i="0" u="none" strike="noStrike" cap="none">
          <a:solidFill>
            <a:srgbClr val="000000"/>
          </a:solidFill>
          <a:latin typeface="Arial" panose="020B0604020202090204"/>
          <a:ea typeface="Arial" panose="020B0604020202090204"/>
          <a:cs typeface="Arial" panose="020B0604020202090204"/>
          <a:sym typeface="Arial" panose="020B060402020209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9" Type="http://schemas.openxmlformats.org/officeDocument/2006/relationships/notesSlide" Target="../notesSlides/notesSlide9.xml"/><Relationship Id="rId8" Type="http://schemas.openxmlformats.org/officeDocument/2006/relationships/slideLayout" Target="../slideLayouts/slideLayout12.xml"/><Relationship Id="rId7" Type="http://schemas.openxmlformats.org/officeDocument/2006/relationships/image" Target="../media/image30.jpe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s>
</file>

<file path=ppt/slides/_rels/slide11.xml.rels><?xml version="1.0" encoding="UTF-8" standalone="yes"?>
<Relationships xmlns="http://schemas.openxmlformats.org/package/2006/relationships"><Relationship Id="rId9" Type="http://schemas.openxmlformats.org/officeDocument/2006/relationships/image" Target="../media/image39.png"/><Relationship Id="rId8" Type="http://schemas.openxmlformats.org/officeDocument/2006/relationships/image" Target="../media/image38.svg"/><Relationship Id="rId7" Type="http://schemas.openxmlformats.org/officeDocument/2006/relationships/image" Target="../media/image37.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 Id="rId3" Type="http://schemas.openxmlformats.org/officeDocument/2006/relationships/image" Target="../media/image33.png"/><Relationship Id="rId2" Type="http://schemas.openxmlformats.org/officeDocument/2006/relationships/image" Target="../media/image32.svg"/><Relationship Id="rId14" Type="http://schemas.openxmlformats.org/officeDocument/2006/relationships/notesSlide" Target="../notesSlides/notesSlide10.xml"/><Relationship Id="rId13" Type="http://schemas.openxmlformats.org/officeDocument/2006/relationships/slideLayout" Target="../slideLayouts/slideLayout12.xml"/><Relationship Id="rId12" Type="http://schemas.openxmlformats.org/officeDocument/2006/relationships/image" Target="../media/image42.jpeg"/><Relationship Id="rId11" Type="http://schemas.openxmlformats.org/officeDocument/2006/relationships/image" Target="../media/image41.jpeg"/><Relationship Id="rId10" Type="http://schemas.openxmlformats.org/officeDocument/2006/relationships/image" Target="../media/image40.svg"/><Relationship Id="rId1" Type="http://schemas.openxmlformats.org/officeDocument/2006/relationships/image" Target="../media/image31.png"/></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11.xml"/><Relationship Id="rId8" Type="http://schemas.openxmlformats.org/officeDocument/2006/relationships/slideLayout" Target="../slideLayouts/slideLayout12.xml"/><Relationship Id="rId7" Type="http://schemas.openxmlformats.org/officeDocument/2006/relationships/image" Target="../media/image49.svg"/><Relationship Id="rId6" Type="http://schemas.openxmlformats.org/officeDocument/2006/relationships/image" Target="../media/image48.png"/><Relationship Id="rId5" Type="http://schemas.openxmlformats.org/officeDocument/2006/relationships/image" Target="../media/image47.svg"/><Relationship Id="rId4" Type="http://schemas.openxmlformats.org/officeDocument/2006/relationships/image" Target="../media/image46.png"/><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image" Target="../media/image43.jpeg"/></Relationships>
</file>

<file path=ppt/slides/_rels/slide13.xml.rels><?xml version="1.0" encoding="UTF-8" standalone="yes"?>
<Relationships xmlns="http://schemas.openxmlformats.org/package/2006/relationships"><Relationship Id="rId7" Type="http://schemas.openxmlformats.org/officeDocument/2006/relationships/notesSlide" Target="../notesSlides/notesSlide12.xml"/><Relationship Id="rId6" Type="http://schemas.openxmlformats.org/officeDocument/2006/relationships/slideLayout" Target="../slideLayouts/slideLayout12.xml"/><Relationship Id="rId5" Type="http://schemas.openxmlformats.org/officeDocument/2006/relationships/image" Target="../media/image54.svg"/><Relationship Id="rId4" Type="http://schemas.openxmlformats.org/officeDocument/2006/relationships/image" Target="../media/image53.png"/><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image" Target="../media/image50.jpeg"/></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13.xml"/><Relationship Id="rId6" Type="http://schemas.openxmlformats.org/officeDocument/2006/relationships/slideLayout" Target="../slideLayouts/slideLayout12.xml"/><Relationship Id="rId5" Type="http://schemas.openxmlformats.org/officeDocument/2006/relationships/image" Target="../media/image58.svg"/><Relationship Id="rId4" Type="http://schemas.openxmlformats.org/officeDocument/2006/relationships/image" Target="../media/image57.png"/><Relationship Id="rId3" Type="http://schemas.openxmlformats.org/officeDocument/2006/relationships/image" Target="../media/image52.svg"/><Relationship Id="rId2" Type="http://schemas.openxmlformats.org/officeDocument/2006/relationships/image" Target="../media/image56.png"/><Relationship Id="rId1" Type="http://schemas.openxmlformats.org/officeDocument/2006/relationships/image" Target="../media/image55.jpeg"/></Relationships>
</file>

<file path=ppt/slides/_rels/slide15.xml.rels><?xml version="1.0" encoding="UTF-8" standalone="yes"?>
<Relationships xmlns="http://schemas.openxmlformats.org/package/2006/relationships"><Relationship Id="rId7" Type="http://schemas.openxmlformats.org/officeDocument/2006/relationships/notesSlide" Target="../notesSlides/notesSlide14.xml"/><Relationship Id="rId6" Type="http://schemas.openxmlformats.org/officeDocument/2006/relationships/slideLayout" Target="../slideLayouts/slideLayout12.xml"/><Relationship Id="rId5" Type="http://schemas.openxmlformats.org/officeDocument/2006/relationships/image" Target="../media/image63.svg"/><Relationship Id="rId4" Type="http://schemas.openxmlformats.org/officeDocument/2006/relationships/image" Target="../media/image62.png"/><Relationship Id="rId3" Type="http://schemas.openxmlformats.org/officeDocument/2006/relationships/image" Target="../media/image61.svg"/><Relationship Id="rId2" Type="http://schemas.openxmlformats.org/officeDocument/2006/relationships/image" Target="../media/image60.png"/><Relationship Id="rId1" Type="http://schemas.openxmlformats.org/officeDocument/2006/relationships/image" Target="../media/image59.jpeg"/></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5.xml"/><Relationship Id="rId8" Type="http://schemas.openxmlformats.org/officeDocument/2006/relationships/slideLayout" Target="../slideLayouts/slideLayout12.xml"/><Relationship Id="rId7" Type="http://schemas.openxmlformats.org/officeDocument/2006/relationships/image" Target="../media/image69.svg"/><Relationship Id="rId6" Type="http://schemas.openxmlformats.org/officeDocument/2006/relationships/image" Target="../media/image68.png"/><Relationship Id="rId5" Type="http://schemas.openxmlformats.org/officeDocument/2006/relationships/image" Target="../media/image67.svg"/><Relationship Id="rId4" Type="http://schemas.openxmlformats.org/officeDocument/2006/relationships/image" Target="../media/image66.png"/><Relationship Id="rId3" Type="http://schemas.openxmlformats.org/officeDocument/2006/relationships/image" Target="../media/image32.svg"/><Relationship Id="rId2" Type="http://schemas.openxmlformats.org/officeDocument/2006/relationships/image" Target="../media/image65.png"/><Relationship Id="rId1" Type="http://schemas.openxmlformats.org/officeDocument/2006/relationships/image" Target="../media/image64.jpeg"/></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6.xml"/><Relationship Id="rId6" Type="http://schemas.openxmlformats.org/officeDocument/2006/relationships/slideLayout" Target="../slideLayouts/slideLayout12.xml"/><Relationship Id="rId5" Type="http://schemas.openxmlformats.org/officeDocument/2006/relationships/image" Target="../media/image74.svg"/><Relationship Id="rId4" Type="http://schemas.openxmlformats.org/officeDocument/2006/relationships/image" Target="../media/image73.png"/><Relationship Id="rId3" Type="http://schemas.openxmlformats.org/officeDocument/2006/relationships/image" Target="../media/image72.svg"/><Relationship Id="rId2" Type="http://schemas.openxmlformats.org/officeDocument/2006/relationships/image" Target="../media/image71.png"/><Relationship Id="rId1" Type="http://schemas.openxmlformats.org/officeDocument/2006/relationships/image" Target="../media/image70.jpeg"/></Relationships>
</file>

<file path=ppt/slides/_rels/slide18.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12.xml"/><Relationship Id="rId5" Type="http://schemas.openxmlformats.org/officeDocument/2006/relationships/image" Target="../media/image77.svg"/><Relationship Id="rId4" Type="http://schemas.openxmlformats.org/officeDocument/2006/relationships/image" Target="../media/image17.png"/><Relationship Id="rId3" Type="http://schemas.openxmlformats.org/officeDocument/2006/relationships/image" Target="../media/image72.svg"/><Relationship Id="rId2" Type="http://schemas.openxmlformats.org/officeDocument/2006/relationships/image" Target="../media/image76.png"/><Relationship Id="rId1" Type="http://schemas.openxmlformats.org/officeDocument/2006/relationships/image" Target="../media/image7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2.xml"/><Relationship Id="rId1" Type="http://schemas.openxmlformats.org/officeDocument/2006/relationships/image" Target="../media/image78.jpeg"/></Relationships>
</file>

<file path=ppt/slides/_rels/slide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image" Target="../media/image2.png"/><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image" Target="../media/image1.png"/><Relationship Id="rId30" Type="http://schemas.openxmlformats.org/officeDocument/2006/relationships/notesSlide" Target="../notesSlides/notesSlide2.xml"/><Relationship Id="rId3" Type="http://schemas.openxmlformats.org/officeDocument/2006/relationships/tags" Target="../tags/tag3.xml"/><Relationship Id="rId29" Type="http://schemas.openxmlformats.org/officeDocument/2006/relationships/slideLayout" Target="../slideLayouts/slideLayout12.xml"/><Relationship Id="rId28" Type="http://schemas.openxmlformats.org/officeDocument/2006/relationships/image" Target="../media/image7.png"/><Relationship Id="rId27" Type="http://schemas.openxmlformats.org/officeDocument/2006/relationships/tags" Target="../tags/tag21.xml"/><Relationship Id="rId26" Type="http://schemas.openxmlformats.org/officeDocument/2006/relationships/tags" Target="../tags/tag20.xml"/><Relationship Id="rId25" Type="http://schemas.openxmlformats.org/officeDocument/2006/relationships/tags" Target="../tags/tag19.xml"/><Relationship Id="rId24" Type="http://schemas.openxmlformats.org/officeDocument/2006/relationships/image" Target="../media/image6.png"/><Relationship Id="rId23" Type="http://schemas.openxmlformats.org/officeDocument/2006/relationships/tags" Target="../tags/tag18.xml"/><Relationship Id="rId22" Type="http://schemas.openxmlformats.org/officeDocument/2006/relationships/tags" Target="../tags/tag17.xml"/><Relationship Id="rId21" Type="http://schemas.openxmlformats.org/officeDocument/2006/relationships/tags" Target="../tags/tag16.xml"/><Relationship Id="rId20" Type="http://schemas.openxmlformats.org/officeDocument/2006/relationships/image" Target="../media/image5.png"/><Relationship Id="rId2" Type="http://schemas.openxmlformats.org/officeDocument/2006/relationships/tags" Target="../tags/tag2.xml"/><Relationship Id="rId19" Type="http://schemas.openxmlformats.org/officeDocument/2006/relationships/tags" Target="../tags/tag15.xml"/><Relationship Id="rId18" Type="http://schemas.openxmlformats.org/officeDocument/2006/relationships/tags" Target="../tags/tag14.xml"/><Relationship Id="rId17" Type="http://schemas.openxmlformats.org/officeDocument/2006/relationships/tags" Target="../tags/tag13.xml"/><Relationship Id="rId16" Type="http://schemas.openxmlformats.org/officeDocument/2006/relationships/image" Target="../media/image4.png"/><Relationship Id="rId15" Type="http://schemas.openxmlformats.org/officeDocument/2006/relationships/tags" Target="../tags/tag12.xml"/><Relationship Id="rId14" Type="http://schemas.openxmlformats.org/officeDocument/2006/relationships/tags" Target="../tags/tag11.xml"/><Relationship Id="rId13" Type="http://schemas.openxmlformats.org/officeDocument/2006/relationships/tags" Target="../tags/tag10.xml"/><Relationship Id="rId12" Type="http://schemas.openxmlformats.org/officeDocument/2006/relationships/image" Target="../media/image3.png"/><Relationship Id="rId11" Type="http://schemas.openxmlformats.org/officeDocument/2006/relationships/tags" Target="../tags/tag9.xml"/><Relationship Id="rId10" Type="http://schemas.openxmlformats.org/officeDocument/2006/relationships/tags" Target="../tags/tag8.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7" Type="http://schemas.openxmlformats.org/officeDocument/2006/relationships/notesSlide" Target="../notesSlides/notesSlide19.xml"/><Relationship Id="rId6" Type="http://schemas.openxmlformats.org/officeDocument/2006/relationships/slideLayout" Target="../slideLayouts/slideLayout12.xml"/><Relationship Id="rId5" Type="http://schemas.openxmlformats.org/officeDocument/2006/relationships/image" Target="../media/image83.svg"/><Relationship Id="rId4" Type="http://schemas.openxmlformats.org/officeDocument/2006/relationships/image" Target="../media/image82.png"/><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image" Target="../media/image79.jpeg"/></Relationships>
</file>

<file path=ppt/slides/_rels/slide21.xml.rels><?xml version="1.0" encoding="UTF-8" standalone="yes"?>
<Relationships xmlns="http://schemas.openxmlformats.org/package/2006/relationships"><Relationship Id="rId7" Type="http://schemas.openxmlformats.org/officeDocument/2006/relationships/notesSlide" Target="../notesSlides/notesSlide20.xml"/><Relationship Id="rId6" Type="http://schemas.openxmlformats.org/officeDocument/2006/relationships/slideLayout" Target="../slideLayouts/slideLayout12.xml"/><Relationship Id="rId5" Type="http://schemas.openxmlformats.org/officeDocument/2006/relationships/image" Target="../media/image86.svg"/><Relationship Id="rId4" Type="http://schemas.openxmlformats.org/officeDocument/2006/relationships/image" Target="../media/image85.png"/><Relationship Id="rId3" Type="http://schemas.openxmlformats.org/officeDocument/2006/relationships/image" Target="../media/image81.svg"/><Relationship Id="rId2" Type="http://schemas.openxmlformats.org/officeDocument/2006/relationships/image" Target="../media/image80.png"/><Relationship Id="rId1" Type="http://schemas.openxmlformats.org/officeDocument/2006/relationships/image" Target="../media/image84.jpe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12.xml"/><Relationship Id="rId8" Type="http://schemas.openxmlformats.org/officeDocument/2006/relationships/image" Target="../media/image92.jpeg"/><Relationship Id="rId7" Type="http://schemas.openxmlformats.org/officeDocument/2006/relationships/image" Target="../media/image91.svg"/><Relationship Id="rId6" Type="http://schemas.openxmlformats.org/officeDocument/2006/relationships/image" Target="../media/image90.png"/><Relationship Id="rId5" Type="http://schemas.openxmlformats.org/officeDocument/2006/relationships/image" Target="../media/image89.svg"/><Relationship Id="rId4" Type="http://schemas.openxmlformats.org/officeDocument/2006/relationships/image" Target="../media/image88.png"/><Relationship Id="rId3" Type="http://schemas.openxmlformats.org/officeDocument/2006/relationships/image" Target="../media/image52.svg"/><Relationship Id="rId2" Type="http://schemas.openxmlformats.org/officeDocument/2006/relationships/image" Target="../media/image56.png"/><Relationship Id="rId10" Type="http://schemas.openxmlformats.org/officeDocument/2006/relationships/notesSlide" Target="../notesSlides/notesSlide21.xml"/><Relationship Id="rId1" Type="http://schemas.openxmlformats.org/officeDocument/2006/relationships/image" Target="../media/image87.jpeg"/></Relationships>
</file>

<file path=ppt/slides/_rels/slide23.xml.rels><?xml version="1.0" encoding="UTF-8" standalone="yes"?>
<Relationships xmlns="http://schemas.openxmlformats.org/package/2006/relationships"><Relationship Id="rId9" Type="http://schemas.openxmlformats.org/officeDocument/2006/relationships/notesSlide" Target="../notesSlides/notesSlide22.xml"/><Relationship Id="rId8" Type="http://schemas.openxmlformats.org/officeDocument/2006/relationships/slideLayout" Target="../slideLayouts/slideLayout12.xml"/><Relationship Id="rId7" Type="http://schemas.openxmlformats.org/officeDocument/2006/relationships/image" Target="../media/image97.svg"/><Relationship Id="rId6" Type="http://schemas.openxmlformats.org/officeDocument/2006/relationships/image" Target="../media/image96.png"/><Relationship Id="rId5" Type="http://schemas.openxmlformats.org/officeDocument/2006/relationships/image" Target="../media/image95.svg"/><Relationship Id="rId4" Type="http://schemas.openxmlformats.org/officeDocument/2006/relationships/image" Target="../media/image94.png"/><Relationship Id="rId3" Type="http://schemas.openxmlformats.org/officeDocument/2006/relationships/image" Target="../media/image72.svg"/><Relationship Id="rId2" Type="http://schemas.openxmlformats.org/officeDocument/2006/relationships/image" Target="../media/image76.png"/><Relationship Id="rId1" Type="http://schemas.openxmlformats.org/officeDocument/2006/relationships/image" Target="../media/image93.jpeg"/></Relationships>
</file>

<file path=ppt/slides/_rels/slide24.xml.rels><?xml version="1.0" encoding="UTF-8" standalone="yes"?>
<Relationships xmlns="http://schemas.openxmlformats.org/package/2006/relationships"><Relationship Id="rId9" Type="http://schemas.openxmlformats.org/officeDocument/2006/relationships/notesSlide" Target="../notesSlides/notesSlide23.xml"/><Relationship Id="rId8" Type="http://schemas.openxmlformats.org/officeDocument/2006/relationships/slideLayout" Target="../slideLayouts/slideLayout12.xml"/><Relationship Id="rId7" Type="http://schemas.openxmlformats.org/officeDocument/2006/relationships/image" Target="../media/image104.svg"/><Relationship Id="rId6" Type="http://schemas.openxmlformats.org/officeDocument/2006/relationships/image" Target="../media/image103.png"/><Relationship Id="rId5" Type="http://schemas.openxmlformats.org/officeDocument/2006/relationships/image" Target="../media/image102.svg"/><Relationship Id="rId4" Type="http://schemas.openxmlformats.org/officeDocument/2006/relationships/image" Target="../media/image101.png"/><Relationship Id="rId3" Type="http://schemas.openxmlformats.org/officeDocument/2006/relationships/image" Target="../media/image100.svg"/><Relationship Id="rId2" Type="http://schemas.openxmlformats.org/officeDocument/2006/relationships/image" Target="../media/image99.png"/><Relationship Id="rId1" Type="http://schemas.openxmlformats.org/officeDocument/2006/relationships/image" Target="../media/image98.jpeg"/></Relationships>
</file>

<file path=ppt/slides/_rels/slide25.xml.rels><?xml version="1.0" encoding="UTF-8" standalone="yes"?>
<Relationships xmlns="http://schemas.openxmlformats.org/package/2006/relationships"><Relationship Id="rId7" Type="http://schemas.openxmlformats.org/officeDocument/2006/relationships/notesSlide" Target="../notesSlides/notesSlide24.xml"/><Relationship Id="rId6" Type="http://schemas.openxmlformats.org/officeDocument/2006/relationships/slideLayout" Target="../slideLayouts/slideLayout12.xml"/><Relationship Id="rId5" Type="http://schemas.openxmlformats.org/officeDocument/2006/relationships/image" Target="../media/image107.svg"/><Relationship Id="rId4" Type="http://schemas.openxmlformats.org/officeDocument/2006/relationships/image" Target="../media/image106.png"/><Relationship Id="rId3" Type="http://schemas.openxmlformats.org/officeDocument/2006/relationships/image" Target="../media/image72.svg"/><Relationship Id="rId2" Type="http://schemas.openxmlformats.org/officeDocument/2006/relationships/image" Target="../media/image76.png"/><Relationship Id="rId1" Type="http://schemas.openxmlformats.org/officeDocument/2006/relationships/image" Target="../media/image105.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4.xml"/><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image" Target="../media/image14.png"/></Relationships>
</file>

<file path=ppt/slides/_rels/slide9.xml.rels><?xml version="1.0" encoding="UTF-8" standalone="yes"?>
<Relationships xmlns="http://schemas.openxmlformats.org/package/2006/relationships"><Relationship Id="rId9" Type="http://schemas.openxmlformats.org/officeDocument/2006/relationships/image" Target="../media/image21.png"/><Relationship Id="rId8" Type="http://schemas.openxmlformats.org/officeDocument/2006/relationships/image" Target="../media/image20.svg"/><Relationship Id="rId7" Type="http://schemas.openxmlformats.org/officeDocument/2006/relationships/image" Target="../media/image19.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 Id="rId3" Type="http://schemas.openxmlformats.org/officeDocument/2006/relationships/image" Target="../media/image15.png"/><Relationship Id="rId2" Type="http://schemas.openxmlformats.org/officeDocument/2006/relationships/image" Target="../media/image9.svg"/><Relationship Id="rId13" Type="http://schemas.openxmlformats.org/officeDocument/2006/relationships/notesSlide" Target="../notesSlides/notesSlide8.xml"/><Relationship Id="rId12" Type="http://schemas.openxmlformats.org/officeDocument/2006/relationships/slideLayout" Target="../slideLayouts/slideLayout13.xml"/><Relationship Id="rId11" Type="http://schemas.openxmlformats.org/officeDocument/2006/relationships/image" Target="../media/image23.jpeg"/><Relationship Id="rId10" Type="http://schemas.openxmlformats.org/officeDocument/2006/relationships/image" Target="../media/image22.svg"/><Relationship Id="rId1"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5F5F7">
                <a:alpha val="100000"/>
              </a:srgbClr>
            </a:gs>
            <a:gs pos="100000">
              <a:srgbClr val="E5E7EB">
                <a:alpha val="100000"/>
              </a:srgbClr>
            </a:gs>
          </a:gsLst>
          <a:lin ang="2700000"/>
        </a:gradFill>
        <a:effectLst/>
      </p:bgPr>
    </p:bg>
    <p:spTree>
      <p:nvGrpSpPr>
        <p:cNvPr id="1" name=""/>
        <p:cNvGrpSpPr/>
        <p:nvPr/>
      </p:nvGrpSpPr>
      <p:grpSpPr>
        <a:xfrm>
          <a:off x="0" y="0"/>
          <a:ext cx="0" cy="0"/>
          <a:chOff x="0" y="0"/>
          <a:chExt cx="0" cy="0"/>
        </a:xfrm>
      </p:grpSpPr>
      <p:sp>
        <p:nvSpPr>
          <p:cNvPr id="2" name="AutoShape 2"/>
          <p:cNvSpPr/>
          <p:nvPr/>
        </p:nvSpPr>
        <p:spPr>
          <a:xfrm>
            <a:off x="-1016000" y="-1016000"/>
            <a:ext cx="3810000" cy="3810000"/>
          </a:xfrm>
          <a:prstGeom prst="ellipse">
            <a:avLst/>
          </a:prstGeom>
          <a:solidFill>
            <a:srgbClr val="1F2937">
              <a:alpha val="3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9398000" y="4572000"/>
            <a:ext cx="4064000" cy="4064000"/>
          </a:xfrm>
          <a:prstGeom prst="ellipse">
            <a:avLst/>
          </a:prstGeom>
          <a:solidFill>
            <a:srgbClr val="1F2937">
              <a:alpha val="3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0" y="2174875"/>
            <a:ext cx="12192000" cy="19177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1F2937"/>
                </a:solidFill>
                <a:latin typeface="Noto Sans SC"/>
                <a:ea typeface="Noto Sans SC"/>
                <a:cs typeface="Noto Sans SC"/>
                <a:sym typeface="Noto Sans SC"/>
              </a:rPr>
              <a:t>贝思茵实验器材有限公司</a:t>
            </a:r>
            <a:endParaRPr lang="en-US" sz="4800" b="1" i="0" u="none" strike="noStrike">
              <a:solidFill>
                <a:srgbClr val="1F2937"/>
              </a:solidFill>
              <a:latin typeface="Noto Sans SC"/>
              <a:ea typeface="Noto Sans SC"/>
              <a:cs typeface="Noto Sans SC"/>
              <a:sym typeface="Noto Sans SC"/>
            </a:endParaRPr>
          </a:p>
          <a:p>
            <a:pPr marL="0" indent="0" algn="ctr">
              <a:lnSpc>
                <a:spcPct val="125000"/>
              </a:lnSpc>
              <a:defRPr/>
            </a:pPr>
            <a:r>
              <a:rPr lang="en-US" sz="1800">
                <a:solidFill>
                  <a:srgbClr val="4B5563"/>
                </a:solidFill>
                <a:latin typeface="Noto Sans SC"/>
                <a:ea typeface="Noto Sans SC"/>
                <a:cs typeface="Noto Sans SC"/>
                <a:sym typeface="Noto Sans SC"/>
              </a:rPr>
              <a:t>BESTIN EXPERIMENTAL EQUIPMENT CO.,LTD.</a:t>
            </a:r>
            <a:endParaRPr lang="en-US" sz="1800"/>
          </a:p>
          <a:p>
            <a:pPr marL="0" indent="0" algn="ctr">
              <a:lnSpc>
                <a:spcPct val="125000"/>
              </a:lnSpc>
              <a:defRPr/>
            </a:pPr>
            <a:r>
              <a:rPr lang="zh-CN" altLang="en-US" sz="4800" b="1" i="0" u="none" strike="noStrike">
                <a:solidFill>
                  <a:srgbClr val="1F2937"/>
                </a:solidFill>
                <a:latin typeface="Noto Sans SC"/>
                <a:ea typeface="Noto Sans SC"/>
                <a:cs typeface="Noto Sans SC"/>
                <a:sym typeface="Noto Sans SC"/>
              </a:rPr>
              <a:t>南通万多芙工艺品有限公司</a:t>
            </a:r>
            <a:endParaRPr lang="en-US" sz="4800" b="1" i="0" u="none" strike="noStrike">
              <a:solidFill>
                <a:srgbClr val="1F2937"/>
              </a:solidFill>
              <a:latin typeface="Noto Sans SC"/>
              <a:ea typeface="Noto Sans SC"/>
              <a:cs typeface="Noto Sans SC"/>
              <a:sym typeface="Noto Sans SC"/>
            </a:endParaRPr>
          </a:p>
          <a:p>
            <a:pPr marL="0" indent="0" algn="ctr">
              <a:lnSpc>
                <a:spcPct val="125000"/>
              </a:lnSpc>
              <a:defRPr/>
            </a:pPr>
            <a:endParaRPr lang="en-US" sz="1100"/>
          </a:p>
        </p:txBody>
      </p:sp>
      <p:sp>
        <p:nvSpPr>
          <p:cNvPr id="5" name="AutoShape 5"/>
          <p:cNvSpPr/>
          <p:nvPr/>
        </p:nvSpPr>
        <p:spPr>
          <a:xfrm>
            <a:off x="339090" y="4092575"/>
            <a:ext cx="12192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altLang="zh-CN" sz="2000"/>
              <a:t>NANTONG WANDOFU ARTS &amp; CRAFTS CO.,LTD</a:t>
            </a:r>
            <a:endParaRPr lang="en-US" altLang="zh-CN" sz="2000"/>
          </a:p>
        </p:txBody>
      </p:sp>
      <p:sp>
        <p:nvSpPr>
          <p:cNvPr id="6" name="AutoShape 6"/>
          <p:cNvSpPr/>
          <p:nvPr/>
        </p:nvSpPr>
        <p:spPr>
          <a:xfrm>
            <a:off x="4191000" y="4826000"/>
            <a:ext cx="3810000" cy="12700"/>
          </a:xfrm>
          <a:prstGeom prst="roundRect">
            <a:avLst>
              <a:gd name="adj" fmla="val 0"/>
            </a:avLst>
          </a:prstGeom>
          <a:solidFill>
            <a:srgbClr val="1F2937">
              <a:alpha val="2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0" y="5207000"/>
            <a:ext cx="12192000" cy="1016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000" b="1" i="0" u="none" strike="noStrike">
                <a:solidFill>
                  <a:srgbClr val="374151"/>
                </a:solidFill>
                <a:latin typeface="Noto Sans SC"/>
                <a:ea typeface="Noto Sans SC"/>
                <a:cs typeface="Noto Sans SC"/>
                <a:sym typeface="Noto Sans SC"/>
              </a:rPr>
              <a:t>综合产品图册 | PRODUCT CATALOG</a:t>
            </a:r>
            <a:br>
              <a:rPr lang="en-US" sz="1600" b="0" i="0" u="none" strike="noStrike">
                <a:solidFill>
                  <a:srgbClr val="1F2329"/>
                </a:solidFill>
                <a:latin typeface="Noto Sans SC"/>
                <a:ea typeface="Noto Sans SC"/>
                <a:cs typeface="Noto Sans SC"/>
                <a:sym typeface="Noto Sans SC"/>
              </a:rPr>
            </a:br>
            <a:r>
              <a:rPr lang="en-US" sz="2000">
                <a:solidFill>
                  <a:srgbClr val="6B7280"/>
                </a:solidFill>
                <a:latin typeface="Noto Sans SC"/>
                <a:ea typeface="Noto Sans SC"/>
                <a:cs typeface="Noto Sans SC"/>
                <a:sym typeface="Noto Sans SC"/>
              </a:rPr>
              <a:t>Plastic Products and Toys</a:t>
            </a:r>
            <a:endParaRPr lang="zh-CN" altLang="en-US" b="0" i="0" u="none" strike="noStrike">
              <a:solidFill>
                <a:srgbClr val="6B7280"/>
              </a:solidFill>
              <a:latin typeface="Noto Sans SC"/>
              <a:ea typeface="宋体" charset="0"/>
              <a:cs typeface="Noto Sans SC"/>
              <a:sym typeface="Noto Sans SC"/>
            </a:endParaRPr>
          </a:p>
          <a:p>
            <a:pPr marL="0" indent="0" algn="ctr">
              <a:lnSpc>
                <a:spcPct val="125000"/>
              </a:lnSpc>
              <a:defRPr/>
            </a:pPr>
            <a:r>
              <a:rPr lang="en-US" sz="1400" b="0" i="0" u="none" strike="noStrike">
                <a:solidFill>
                  <a:srgbClr val="6B7280"/>
                </a:solidFill>
                <a:latin typeface="Noto Sans SC"/>
                <a:ea typeface="Noto Sans SC"/>
                <a:cs typeface="Noto Sans SC"/>
                <a:sym typeface="Noto Sans SC"/>
              </a:rPr>
              <a:t>Home &amp; Office Supplies  ·  Laboratory Teaching Aids</a:t>
            </a:r>
            <a:endParaRPr lang="zh-CN" altLang="en-US" sz="1400" b="0" i="0" u="none" strike="noStrike">
              <a:solidFill>
                <a:srgbClr val="6B7280"/>
              </a:solidFill>
              <a:latin typeface="Noto Sans SC"/>
              <a:ea typeface="宋体" charset="0"/>
              <a:cs typeface="Noto Sans SC"/>
              <a:sym typeface="Noto Sans S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Folding </a:t>
            </a:r>
            <a:r>
              <a:rPr lang="en-US" altLang="zh-CN" sz="2400">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Table Edge Bag Hook</a:t>
            </a:r>
            <a:endParaRPr lang="en-US" altLang="zh-CN" sz="2400">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sp>
        <p:nvSpPr>
          <p:cNvPr id="3" name="AutoShape 3"/>
          <p:cNvSpPr/>
          <p:nvPr/>
        </p:nvSpPr>
        <p:spPr>
          <a:xfrm>
            <a:off x="508000" y="1397000"/>
            <a:ext cx="11176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889000" y="5397500"/>
            <a:ext cx="330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B7280"/>
                </a:solidFill>
                <a:latin typeface="Noto Sans SC"/>
                <a:ea typeface="Noto Sans SC"/>
                <a:cs typeface="Noto Sans SC"/>
                <a:sym typeface="Noto Sans SC"/>
              </a:rPr>
              <a:t>产品实物展示：折叠收纳形态，简约便携设计，适配各类桌面厚度。</a:t>
            </a:r>
            <a:endParaRPr lang="en-US" sz="1100"/>
          </a:p>
        </p:txBody>
      </p:sp>
      <p:cxnSp>
        <p:nvCxnSpPr>
          <p:cNvPr id="7" name="Connector 7"/>
          <p:cNvCxnSpPr/>
          <p:nvPr/>
        </p:nvCxnSpPr>
        <p:spPr>
          <a:xfrm rot="5388540">
            <a:off x="2794000" y="3803661"/>
            <a:ext cx="3810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5080000" y="1905000"/>
            <a:ext cx="2095500" cy="1524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207000" y="2032000"/>
            <a:ext cx="304800" cy="304800"/>
          </a:xfrm>
          <a:prstGeom prst="rect">
            <a:avLst/>
          </a:prstGeom>
        </p:spPr>
      </p:pic>
      <p:sp>
        <p:nvSpPr>
          <p:cNvPr id="10" name="AutoShape 10"/>
          <p:cNvSpPr/>
          <p:nvPr/>
        </p:nvSpPr>
        <p:spPr>
          <a:xfrm>
            <a:off x="5588000" y="2032000"/>
            <a:ext cx="1460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优质材质</a:t>
            </a:r>
            <a:endParaRPr lang="en-US" sz="1100"/>
          </a:p>
        </p:txBody>
      </p:sp>
      <p:sp>
        <p:nvSpPr>
          <p:cNvPr id="11" name="AutoShape 11"/>
          <p:cNvSpPr/>
          <p:nvPr/>
        </p:nvSpPr>
        <p:spPr>
          <a:xfrm>
            <a:off x="5207000" y="2540000"/>
            <a:ext cx="1841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4B5563"/>
                </a:solidFill>
                <a:latin typeface="Noto Sans SC"/>
                <a:ea typeface="Noto Sans SC"/>
                <a:cs typeface="Noto Sans SC"/>
                <a:sym typeface="Noto Sans SC"/>
              </a:rPr>
              <a:t>采用ABS+TPR环保材质，搭配不锈钢弹簧与磁吸结构，坚固耐用，承重力强。</a:t>
            </a:r>
            <a:endParaRPr lang="en-US" sz="1100"/>
          </a:p>
        </p:txBody>
      </p:sp>
      <p:sp>
        <p:nvSpPr>
          <p:cNvPr id="12" name="AutoShape 12"/>
          <p:cNvSpPr/>
          <p:nvPr/>
        </p:nvSpPr>
        <p:spPr>
          <a:xfrm>
            <a:off x="7366000" y="1905000"/>
            <a:ext cx="2095500" cy="1524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93000" y="2032000"/>
            <a:ext cx="304800" cy="304800"/>
          </a:xfrm>
          <a:prstGeom prst="rect">
            <a:avLst/>
          </a:prstGeom>
        </p:spPr>
      </p:pic>
      <p:sp>
        <p:nvSpPr>
          <p:cNvPr id="14" name="AutoShape 14"/>
          <p:cNvSpPr/>
          <p:nvPr/>
        </p:nvSpPr>
        <p:spPr>
          <a:xfrm>
            <a:off x="7874000" y="2032000"/>
            <a:ext cx="1460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精巧结构</a:t>
            </a:r>
            <a:endParaRPr lang="en-US" sz="1100"/>
          </a:p>
        </p:txBody>
      </p:sp>
      <p:sp>
        <p:nvSpPr>
          <p:cNvPr id="15" name="AutoShape 15"/>
          <p:cNvSpPr/>
          <p:nvPr/>
        </p:nvSpPr>
        <p:spPr>
          <a:xfrm>
            <a:off x="7493000" y="2540000"/>
            <a:ext cx="1841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4B5563"/>
                </a:solidFill>
                <a:latin typeface="Noto Sans SC"/>
                <a:ea typeface="Noto Sans SC"/>
                <a:cs typeface="Noto Sans SC"/>
                <a:sym typeface="Noto Sans SC"/>
              </a:rPr>
              <a:t>创新磁吸折叠设计，闲置时可折叠收纳，节省空间；展开即稳固悬挂，使用便捷。</a:t>
            </a:r>
            <a:endParaRPr lang="en-US" sz="1100"/>
          </a:p>
        </p:txBody>
      </p:sp>
      <p:sp>
        <p:nvSpPr>
          <p:cNvPr id="16" name="AutoShape 16"/>
          <p:cNvSpPr/>
          <p:nvPr/>
        </p:nvSpPr>
        <p:spPr>
          <a:xfrm>
            <a:off x="9588500" y="1905000"/>
            <a:ext cx="1968500" cy="1524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715500" y="2032000"/>
            <a:ext cx="304800" cy="304800"/>
          </a:xfrm>
          <a:prstGeom prst="rect">
            <a:avLst/>
          </a:prstGeom>
        </p:spPr>
      </p:pic>
      <p:sp>
        <p:nvSpPr>
          <p:cNvPr id="18" name="AutoShape 18"/>
          <p:cNvSpPr/>
          <p:nvPr/>
        </p:nvSpPr>
        <p:spPr>
          <a:xfrm>
            <a:off x="10096500" y="2032000"/>
            <a:ext cx="1397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多场景适配</a:t>
            </a:r>
            <a:endParaRPr lang="en-US" sz="1100"/>
          </a:p>
        </p:txBody>
      </p:sp>
      <p:sp>
        <p:nvSpPr>
          <p:cNvPr id="19" name="AutoShape 19"/>
          <p:cNvSpPr/>
          <p:nvPr/>
        </p:nvSpPr>
        <p:spPr>
          <a:xfrm>
            <a:off x="9715500" y="2540000"/>
            <a:ext cx="1714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4B5563"/>
                </a:solidFill>
                <a:latin typeface="Noto Sans SC"/>
                <a:ea typeface="Noto Sans SC"/>
                <a:cs typeface="Noto Sans SC"/>
                <a:sym typeface="Noto Sans SC"/>
              </a:rPr>
              <a:t>完美适配办公桌、餐桌、咖啡桌等多种场景，轻松悬挂包包，解放双手与桌面。</a:t>
            </a:r>
            <a:endParaRPr lang="en-US" sz="1100"/>
          </a:p>
        </p:txBody>
      </p:sp>
      <p:cxnSp>
        <p:nvCxnSpPr>
          <p:cNvPr id="20" name="Connector 20"/>
          <p:cNvCxnSpPr/>
          <p:nvPr/>
        </p:nvCxnSpPr>
        <p:spPr>
          <a:xfrm rot="-6740">
            <a:off x="5080006" y="3803650"/>
            <a:ext cx="6477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21" name="AutoShape 21"/>
          <p:cNvSpPr/>
          <p:nvPr/>
        </p:nvSpPr>
        <p:spPr>
          <a:xfrm>
            <a:off x="5080000" y="4064000"/>
            <a:ext cx="2095500" cy="17145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5080000" y="4064000"/>
            <a:ext cx="2095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74151"/>
                </a:solidFill>
                <a:latin typeface="Noto Sans SC"/>
                <a:ea typeface="Noto Sans SC"/>
                <a:cs typeface="Noto Sans SC"/>
                <a:sym typeface="Noto Sans SC"/>
              </a:rPr>
              <a:t>中文简介</a:t>
            </a:r>
            <a:endParaRPr lang="en-US" sz="1100"/>
          </a:p>
        </p:txBody>
      </p:sp>
      <p:sp>
        <p:nvSpPr>
          <p:cNvPr id="23" name="AutoShape 23"/>
          <p:cNvSpPr/>
          <p:nvPr/>
        </p:nvSpPr>
        <p:spPr>
          <a:xfrm>
            <a:off x="5080000" y="4508500"/>
            <a:ext cx="2095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200" b="0" i="0" u="none" strike="noStrike">
                <a:solidFill>
                  <a:srgbClr val="6B7280"/>
                </a:solidFill>
                <a:latin typeface="Noto Sans SC"/>
                <a:ea typeface="Noto Sans SC"/>
                <a:cs typeface="Noto Sans SC"/>
                <a:sym typeface="Noto Sans SC"/>
              </a:rPr>
              <a:t>ABS+TPR+不锈钢弹簧+磁吸结构，可折叠收纳，桌边悬挂包包，不占空间，办公、餐饮、居家等多场景通用。</a:t>
            </a:r>
            <a:endParaRPr lang="en-US" sz="1100"/>
          </a:p>
        </p:txBody>
      </p:sp>
      <p:cxnSp>
        <p:nvCxnSpPr>
          <p:cNvPr id="24" name="Connector 24"/>
          <p:cNvCxnSpPr/>
          <p:nvPr/>
        </p:nvCxnSpPr>
        <p:spPr>
          <a:xfrm rot="5373556">
            <a:off x="6477000" y="4883174"/>
            <a:ext cx="1651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5" name="AutoShape 25"/>
          <p:cNvSpPr/>
          <p:nvPr/>
        </p:nvSpPr>
        <p:spPr>
          <a:xfrm>
            <a:off x="7366000" y="4064000"/>
            <a:ext cx="2095500" cy="17145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7366000" y="4064000"/>
            <a:ext cx="2095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74151"/>
                </a:solidFill>
                <a:latin typeface="Noto Sans SC"/>
                <a:ea typeface="Noto Sans SC"/>
                <a:cs typeface="Noto Sans SC"/>
                <a:sym typeface="Noto Sans SC"/>
              </a:rPr>
              <a:t>English Intro</a:t>
            </a:r>
            <a:endParaRPr lang="en-US" sz="1100"/>
          </a:p>
        </p:txBody>
      </p:sp>
      <p:sp>
        <p:nvSpPr>
          <p:cNvPr id="27" name="AutoShape 27"/>
          <p:cNvSpPr/>
          <p:nvPr/>
        </p:nvSpPr>
        <p:spPr>
          <a:xfrm>
            <a:off x="7366000" y="4508500"/>
            <a:ext cx="2095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200" b="0" i="0" u="none" strike="noStrike">
                <a:solidFill>
                  <a:srgbClr val="6B7280"/>
                </a:solidFill>
                <a:latin typeface="Noto Sans SC"/>
                <a:ea typeface="Noto Sans SC"/>
                <a:cs typeface="Noto Sans SC"/>
                <a:sym typeface="Noto Sans SC"/>
              </a:rPr>
              <a:t>Foldable Table Hanger with magnet and stainless steel spring. Foldable for storage, hang bags on table edge. Suitable for office, restaurant and home use.</a:t>
            </a:r>
            <a:endParaRPr lang="en-US" sz="1100"/>
          </a:p>
        </p:txBody>
      </p:sp>
      <p:cxnSp>
        <p:nvCxnSpPr>
          <p:cNvPr id="28" name="Connector 28"/>
          <p:cNvCxnSpPr/>
          <p:nvPr/>
        </p:nvCxnSpPr>
        <p:spPr>
          <a:xfrm rot="5373556">
            <a:off x="8699500" y="4883174"/>
            <a:ext cx="1651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9" name="AutoShape 29"/>
          <p:cNvSpPr/>
          <p:nvPr/>
        </p:nvSpPr>
        <p:spPr>
          <a:xfrm>
            <a:off x="9588500" y="4064000"/>
            <a:ext cx="1968500" cy="17145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9588500" y="4064000"/>
            <a:ext cx="1968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74151"/>
                </a:solidFill>
                <a:latin typeface="Noto Sans SC"/>
                <a:ea typeface="Noto Sans SC"/>
                <a:cs typeface="Noto Sans SC"/>
                <a:sym typeface="Noto Sans SC"/>
              </a:rPr>
              <a:t>日本語紹介</a:t>
            </a:r>
            <a:endParaRPr lang="en-US" sz="1100"/>
          </a:p>
        </p:txBody>
      </p:sp>
      <p:sp>
        <p:nvSpPr>
          <p:cNvPr id="31" name="AutoShape 31"/>
          <p:cNvSpPr/>
          <p:nvPr/>
        </p:nvSpPr>
        <p:spPr>
          <a:xfrm>
            <a:off x="9588500" y="4508500"/>
            <a:ext cx="1968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200" b="0" i="0" u="none" strike="noStrike">
                <a:solidFill>
                  <a:srgbClr val="6B7280"/>
                </a:solidFill>
                <a:latin typeface="Noto Sans SC"/>
                <a:ea typeface="Noto Sans SC"/>
                <a:cs typeface="Noto Sans SC"/>
                <a:sym typeface="Noto Sans SC"/>
              </a:rPr>
              <a:t>折りたたみテーブルフック。マグネットとステンレスバネ付き。折りたたみ可能で省スペース、テーブル端にカバンを吊るせ、オフィスやレストランに適しています。</a:t>
            </a:r>
            <a:endParaRPr lang="en-US" sz="1100"/>
          </a:p>
        </p:txBody>
      </p:sp>
      <p:pic>
        <p:nvPicPr>
          <p:cNvPr id="32" name="图片 31" descr="微信图片_20260614123742_46_176"/>
          <p:cNvPicPr>
            <a:picLocks noChangeAspect="1"/>
          </p:cNvPicPr>
          <p:nvPr/>
        </p:nvPicPr>
        <p:blipFill>
          <a:blip r:embed="rId7"/>
          <a:stretch>
            <a:fillRect/>
          </a:stretch>
        </p:blipFill>
        <p:spPr>
          <a:xfrm>
            <a:off x="762000" y="1397000"/>
            <a:ext cx="3556000" cy="400113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i="0" u="none" strike="noStrike">
                <a:solidFill>
                  <a:srgbClr val="1F2937"/>
                </a:solidFill>
                <a:latin typeface="Noto Sans SC"/>
                <a:ea typeface="Noto Sans SC"/>
                <a:cs typeface="Noto Sans SC"/>
                <a:sym typeface="Noto Sans SC"/>
              </a:rPr>
              <a:t>Table Edge Bag Hook</a:t>
            </a:r>
            <a:endParaRPr lang="en-US" sz="1100"/>
          </a:p>
        </p:txBody>
      </p:sp>
      <p:sp>
        <p:nvSpPr>
          <p:cNvPr id="3" name="AutoShape 3"/>
          <p:cNvSpPr/>
          <p:nvPr/>
        </p:nvSpPr>
        <p:spPr>
          <a:xfrm>
            <a:off x="508000" y="1397000"/>
            <a:ext cx="11176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1016000" y="3302000"/>
            <a:ext cx="3556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endParaRPr lang="en-US" sz="1100"/>
          </a:p>
        </p:txBody>
      </p:sp>
      <p:sp>
        <p:nvSpPr>
          <p:cNvPr id="6" name="AutoShape 6"/>
          <p:cNvSpPr/>
          <p:nvPr/>
        </p:nvSpPr>
        <p:spPr>
          <a:xfrm>
            <a:off x="1016000" y="5334000"/>
            <a:ext cx="3556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经典</a:t>
            </a:r>
            <a:r>
              <a:rPr lang="zh-CN" altLang="en-US" sz="1300" b="0" i="0" u="none" strike="noStrike">
                <a:solidFill>
                  <a:srgbClr val="4B5563"/>
                </a:solidFill>
                <a:latin typeface="Noto Sans SC"/>
                <a:ea typeface="Noto Sans SC"/>
                <a:cs typeface="Noto Sans SC"/>
                <a:sym typeface="Noto Sans SC"/>
              </a:rPr>
              <a:t>简约</a:t>
            </a:r>
            <a:r>
              <a:rPr lang="en-US" sz="1300" b="0" i="0" u="none" strike="noStrike">
                <a:solidFill>
                  <a:srgbClr val="4B5563"/>
                </a:solidFill>
                <a:latin typeface="Noto Sans SC"/>
                <a:ea typeface="Noto Sans SC"/>
                <a:cs typeface="Noto Sans SC"/>
                <a:sym typeface="Noto Sans SC"/>
              </a:rPr>
              <a:t>外观设计，低调奢华，轻松融入各类办公与休闲场景，为桌面收纳增添精致细节。</a:t>
            </a:r>
            <a:endParaRPr lang="en-US" sz="1100"/>
          </a:p>
        </p:txBody>
      </p:sp>
      <p:cxnSp>
        <p:nvCxnSpPr>
          <p:cNvPr id="7" name="Connector 7"/>
          <p:cNvCxnSpPr/>
          <p:nvPr/>
        </p:nvCxnSpPr>
        <p:spPr>
          <a:xfrm rot="5389257">
            <a:off x="3048000" y="3803660"/>
            <a:ext cx="4064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5334000" y="2032000"/>
            <a:ext cx="2794000" cy="1270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461000" y="2159000"/>
            <a:ext cx="304800" cy="304800"/>
          </a:xfrm>
          <a:prstGeom prst="rect">
            <a:avLst/>
          </a:prstGeom>
        </p:spPr>
      </p:pic>
      <p:sp>
        <p:nvSpPr>
          <p:cNvPr id="10" name="AutoShape 10"/>
          <p:cNvSpPr/>
          <p:nvPr/>
        </p:nvSpPr>
        <p:spPr>
          <a:xfrm>
            <a:off x="5842000" y="2133600"/>
            <a:ext cx="2159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精巧便携尺寸</a:t>
            </a:r>
            <a:endParaRPr lang="en-US" sz="1100"/>
          </a:p>
        </p:txBody>
      </p:sp>
      <p:cxnSp>
        <p:nvCxnSpPr>
          <p:cNvPr id="11" name="Connector 11"/>
          <p:cNvCxnSpPr/>
          <p:nvPr/>
        </p:nvCxnSpPr>
        <p:spPr>
          <a:xfrm rot="-17188">
            <a:off x="5461016" y="2597150"/>
            <a:ext cx="2540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2" name="AutoShape 12"/>
          <p:cNvSpPr/>
          <p:nvPr/>
        </p:nvSpPr>
        <p:spPr>
          <a:xfrm>
            <a:off x="5461000" y="2692400"/>
            <a:ext cx="2540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5cm × 10.5cm 小巧身形，收纳不占空间，外出携带也十分方便。</a:t>
            </a:r>
            <a:endParaRPr lang="en-US" sz="1100"/>
          </a:p>
        </p:txBody>
      </p:sp>
      <p:sp>
        <p:nvSpPr>
          <p:cNvPr id="13" name="AutoShape 13"/>
          <p:cNvSpPr/>
          <p:nvPr/>
        </p:nvSpPr>
        <p:spPr>
          <a:xfrm>
            <a:off x="8382000" y="2032000"/>
            <a:ext cx="2794000" cy="1270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09000" y="2159000"/>
            <a:ext cx="304800" cy="304800"/>
          </a:xfrm>
          <a:prstGeom prst="rect">
            <a:avLst/>
          </a:prstGeom>
        </p:spPr>
      </p:pic>
      <p:sp>
        <p:nvSpPr>
          <p:cNvPr id="15" name="AutoShape 15"/>
          <p:cNvSpPr/>
          <p:nvPr/>
        </p:nvSpPr>
        <p:spPr>
          <a:xfrm>
            <a:off x="8890000" y="2133600"/>
            <a:ext cx="2159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高品质复合材质</a:t>
            </a:r>
            <a:endParaRPr lang="en-US" sz="1100"/>
          </a:p>
        </p:txBody>
      </p:sp>
      <p:cxnSp>
        <p:nvCxnSpPr>
          <p:cNvPr id="16" name="Connector 16"/>
          <p:cNvCxnSpPr/>
          <p:nvPr/>
        </p:nvCxnSpPr>
        <p:spPr>
          <a:xfrm rot="-17188">
            <a:off x="8509016" y="2597150"/>
            <a:ext cx="2540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7" name="AutoShape 17"/>
          <p:cNvSpPr/>
          <p:nvPr/>
        </p:nvSpPr>
        <p:spPr>
          <a:xfrm>
            <a:off x="8509000" y="2692400"/>
            <a:ext cx="2540000" cy="5334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ABS树脂+TPR防滑胶+镀锌铁链，兼顾强度与韧性，长久使用不易损坏。</a:t>
            </a:r>
            <a:endParaRPr lang="en-US" sz="1100"/>
          </a:p>
        </p:txBody>
      </p:sp>
      <p:cxnSp>
        <p:nvCxnSpPr>
          <p:cNvPr id="18" name="Connector 18"/>
          <p:cNvCxnSpPr/>
          <p:nvPr/>
        </p:nvCxnSpPr>
        <p:spPr>
          <a:xfrm rot="-7473">
            <a:off x="5334007" y="3676650"/>
            <a:ext cx="5842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334000" y="3937000"/>
            <a:ext cx="355600" cy="355600"/>
          </a:xfrm>
          <a:prstGeom prst="rect">
            <a:avLst/>
          </a:prstGeom>
        </p:spPr>
      </p:pic>
      <p:sp>
        <p:nvSpPr>
          <p:cNvPr id="20" name="AutoShape 20"/>
          <p:cNvSpPr/>
          <p:nvPr/>
        </p:nvSpPr>
        <p:spPr>
          <a:xfrm>
            <a:off x="5778500" y="3937000"/>
            <a:ext cx="1587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防滑防刮</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硅胶接触桌面不伤材质，挂扣稳固不滑动，保护爱包与家具。</a:t>
            </a:r>
            <a:endParaRPr lang="en-US" sz="1200" b="0" i="0" u="none" strike="noStrike">
              <a:solidFill>
                <a:srgbClr val="6B7280"/>
              </a:solidFill>
              <a:latin typeface="Noto Sans SC"/>
              <a:ea typeface="Noto Sans SC"/>
              <a:cs typeface="Noto Sans SC"/>
              <a:sym typeface="Noto Sans SC"/>
            </a:endParaRPr>
          </a:p>
        </p:txBody>
      </p:sp>
      <p:cxnSp>
        <p:nvCxnSpPr>
          <p:cNvPr id="21" name="Connector 21"/>
          <p:cNvCxnSpPr/>
          <p:nvPr/>
        </p:nvCxnSpPr>
        <p:spPr>
          <a:xfrm rot="5354166">
            <a:off x="7016750" y="4470442"/>
            <a:ext cx="952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22" name="Picture 22"/>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620000" y="3937000"/>
            <a:ext cx="355600" cy="355600"/>
          </a:xfrm>
          <a:prstGeom prst="rect">
            <a:avLst/>
          </a:prstGeom>
        </p:spPr>
      </p:pic>
      <p:sp>
        <p:nvSpPr>
          <p:cNvPr id="23" name="AutoShape 23"/>
          <p:cNvSpPr/>
          <p:nvPr/>
        </p:nvSpPr>
        <p:spPr>
          <a:xfrm>
            <a:off x="8064500" y="3937000"/>
            <a:ext cx="14605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承重稳固</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加粗铁链设计，可轻松悬挂各类包袋，结构扎实不易变形。</a:t>
            </a:r>
            <a:endParaRPr lang="en-US" sz="1200" b="0" i="0" u="none" strike="noStrike">
              <a:solidFill>
                <a:srgbClr val="6B7280"/>
              </a:solidFill>
              <a:latin typeface="Noto Sans SC"/>
              <a:ea typeface="Noto Sans SC"/>
              <a:cs typeface="Noto Sans SC"/>
              <a:sym typeface="Noto Sans SC"/>
            </a:endParaRPr>
          </a:p>
        </p:txBody>
      </p:sp>
      <p:cxnSp>
        <p:nvCxnSpPr>
          <p:cNvPr id="24" name="Connector 24"/>
          <p:cNvCxnSpPr/>
          <p:nvPr/>
        </p:nvCxnSpPr>
        <p:spPr>
          <a:xfrm rot="5354166">
            <a:off x="9048750" y="4470442"/>
            <a:ext cx="952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25" name="Picture 25"/>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652000" y="3937000"/>
            <a:ext cx="355600" cy="355600"/>
          </a:xfrm>
          <a:prstGeom prst="rect">
            <a:avLst/>
          </a:prstGeom>
        </p:spPr>
      </p:pic>
      <p:sp>
        <p:nvSpPr>
          <p:cNvPr id="26" name="AutoShape 26"/>
          <p:cNvSpPr/>
          <p:nvPr/>
        </p:nvSpPr>
        <p:spPr>
          <a:xfrm>
            <a:off x="10033000" y="3937000"/>
            <a:ext cx="1397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风格百搭</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极简适配商务、休闲等多种场合，实用与美观并存。</a:t>
            </a:r>
            <a:endParaRPr lang="en-US" sz="1200" b="0" i="0" u="none" strike="noStrike">
              <a:solidFill>
                <a:srgbClr val="6B7280"/>
              </a:solidFill>
              <a:latin typeface="Noto Sans SC"/>
              <a:ea typeface="Noto Sans SC"/>
              <a:cs typeface="Noto Sans SC"/>
              <a:sym typeface="Noto Sans SC"/>
            </a:endParaRPr>
          </a:p>
        </p:txBody>
      </p:sp>
      <p:sp>
        <p:nvSpPr>
          <p:cNvPr id="27" name="AutoShape 27"/>
          <p:cNvSpPr/>
          <p:nvPr/>
        </p:nvSpPr>
        <p:spPr>
          <a:xfrm>
            <a:off x="5334000" y="5270500"/>
            <a:ext cx="5842000" cy="825500"/>
          </a:xfrm>
          <a:prstGeom prst="roundRect">
            <a:avLst>
              <a:gd name="adj" fmla="val 0"/>
            </a:avLst>
          </a:prstGeom>
          <a:solidFill>
            <a:srgbClr val="F3F4F6">
              <a:alpha val="6000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5461000" y="5334000"/>
            <a:ext cx="5588000" cy="698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100" b="0" i="0" u="none" strike="noStrike">
                <a:solidFill>
                  <a:srgbClr val="4B5563"/>
                </a:solidFill>
                <a:latin typeface="Noto Sans SC"/>
                <a:ea typeface="Noto Sans SC"/>
                <a:cs typeface="Noto Sans SC"/>
                <a:sym typeface="Noto Sans SC"/>
              </a:rPr>
              <a:t>ENG: </a:t>
            </a:r>
            <a:r>
              <a:rPr lang="en-US" altLang="zh-CN" sz="1100" b="0" i="0" u="none" strike="noStrike">
                <a:solidFill>
                  <a:srgbClr val="4B5563"/>
                </a:solidFill>
                <a:latin typeface="Noto Sans SC"/>
                <a:ea typeface="Noto Sans SC"/>
                <a:cs typeface="Noto Sans SC"/>
                <a:sym typeface="Noto Sans SC"/>
              </a:rPr>
              <a:t>Anti-slip and anti-scratch design, stable load-bearing, non-scratching the table</a:t>
            </a:r>
            <a:r>
              <a:rPr lang="en-US" sz="1100" b="0" i="0" u="none" strike="noStrike">
                <a:solidFill>
                  <a:srgbClr val="4B5563"/>
                </a:solidFill>
                <a:latin typeface="Noto Sans SC"/>
                <a:ea typeface="Noto Sans SC"/>
                <a:cs typeface="Noto Sans SC"/>
                <a:sym typeface="Noto Sans SC"/>
              </a:rPr>
              <a:t> / JP: </a:t>
            </a:r>
            <a:r>
              <a:rPr lang="zh-CN" altLang="en-US" sz="1100" b="0" i="0" u="none" strike="noStrike">
                <a:solidFill>
                  <a:srgbClr val="4B5563"/>
                </a:solidFill>
                <a:latin typeface="Noto Sans SC"/>
                <a:ea typeface="Noto Sans SC"/>
                <a:cs typeface="Noto Sans SC"/>
                <a:sym typeface="Noto Sans SC"/>
              </a:rPr>
              <a:t>衝突防止保護設計</a:t>
            </a:r>
            <a:r>
              <a:rPr lang="ja-JP" altLang="en-US" sz="1100" b="0" i="0" u="none" strike="noStrike">
                <a:solidFill>
                  <a:srgbClr val="4B5563"/>
                </a:solidFill>
                <a:latin typeface="Noto Sans SC"/>
                <a:ea typeface="Noto Sans SC"/>
                <a:cs typeface="Noto Sans SC"/>
                <a:sym typeface="Noto Sans SC"/>
              </a:rPr>
              <a:t>を</a:t>
            </a:r>
            <a:r>
              <a:rPr lang="zh-CN" altLang="en-US" sz="1100" b="0" i="0" u="none" strike="noStrike">
                <a:solidFill>
                  <a:srgbClr val="4B5563"/>
                </a:solidFill>
                <a:latin typeface="Noto Sans SC"/>
                <a:ea typeface="Noto Sans SC"/>
                <a:cs typeface="Noto Sans SC"/>
                <a:sym typeface="Noto Sans SC"/>
              </a:rPr>
              <a:t>採用</a:t>
            </a:r>
            <a:r>
              <a:rPr lang="ja-JP" altLang="en-US" sz="1100" b="0" i="0" u="none" strike="noStrike">
                <a:solidFill>
                  <a:srgbClr val="4B5563"/>
                </a:solidFill>
                <a:latin typeface="Noto Sans SC"/>
                <a:ea typeface="Noto Sans SC"/>
                <a:cs typeface="Noto Sans SC"/>
                <a:sym typeface="Noto Sans SC"/>
              </a:rPr>
              <a:t>し、</a:t>
            </a:r>
            <a:r>
              <a:rPr lang="zh-CN" altLang="en-US" sz="1100" b="0" i="0" u="none" strike="noStrike">
                <a:solidFill>
                  <a:srgbClr val="4B5563"/>
                </a:solidFill>
                <a:latin typeface="Noto Sans SC"/>
                <a:ea typeface="Noto Sans SC"/>
                <a:cs typeface="Noto Sans SC"/>
                <a:sym typeface="Noto Sans SC"/>
              </a:rPr>
              <a:t>耐荷重性</a:t>
            </a:r>
            <a:r>
              <a:rPr lang="ja-JP" altLang="en-US" sz="1100" b="0" i="0" u="none" strike="noStrike">
                <a:solidFill>
                  <a:srgbClr val="4B5563"/>
                </a:solidFill>
                <a:latin typeface="Noto Sans SC"/>
                <a:ea typeface="Noto Sans SC"/>
                <a:cs typeface="Noto Sans SC"/>
                <a:sym typeface="Noto Sans SC"/>
              </a:rPr>
              <a:t>が</a:t>
            </a:r>
            <a:r>
              <a:rPr lang="zh-CN" altLang="en-US" sz="1100" b="0" i="0" u="none" strike="noStrike">
                <a:solidFill>
                  <a:srgbClr val="4B5563"/>
                </a:solidFill>
                <a:latin typeface="Noto Sans SC"/>
                <a:ea typeface="Noto Sans SC"/>
                <a:cs typeface="Noto Sans SC"/>
                <a:sym typeface="Noto Sans SC"/>
              </a:rPr>
              <a:t>高</a:t>
            </a:r>
            <a:r>
              <a:rPr lang="ja-JP" altLang="en-US" sz="1100" b="0" i="0" u="none" strike="noStrike">
                <a:solidFill>
                  <a:srgbClr val="4B5563"/>
                </a:solidFill>
                <a:latin typeface="Noto Sans SC"/>
                <a:ea typeface="Noto Sans SC"/>
                <a:cs typeface="Noto Sans SC"/>
                <a:sym typeface="Noto Sans SC"/>
              </a:rPr>
              <a:t>いです。クラシックなブラック/ホワイト、</a:t>
            </a:r>
            <a:r>
              <a:rPr lang="zh-CN" altLang="en-US" sz="1100" b="0" i="0" u="none" strike="noStrike">
                <a:solidFill>
                  <a:srgbClr val="4B5563"/>
                </a:solidFill>
                <a:latin typeface="Noto Sans SC"/>
                <a:ea typeface="Noto Sans SC"/>
                <a:cs typeface="Noto Sans SC"/>
                <a:sym typeface="Noto Sans SC"/>
              </a:rPr>
              <a:t>万能</a:t>
            </a:r>
            <a:r>
              <a:rPr lang="ja-JP" altLang="en-US" sz="1100" b="0" i="0" u="none" strike="noStrike">
                <a:solidFill>
                  <a:srgbClr val="4B5563"/>
                </a:solidFill>
                <a:latin typeface="Noto Sans SC"/>
                <a:ea typeface="Noto Sans SC"/>
                <a:cs typeface="Noto Sans SC"/>
                <a:sym typeface="Noto Sans SC"/>
              </a:rPr>
              <a:t>で</a:t>
            </a:r>
            <a:r>
              <a:rPr lang="zh-CN" altLang="en-US" sz="1100" b="0" i="0" u="none" strike="noStrike">
                <a:solidFill>
                  <a:srgbClr val="4B5563"/>
                </a:solidFill>
                <a:latin typeface="Noto Sans SC"/>
                <a:ea typeface="Noto Sans SC"/>
                <a:cs typeface="Noto Sans SC"/>
                <a:sym typeface="Noto Sans SC"/>
              </a:rPr>
              <a:t>実用的</a:t>
            </a:r>
            <a:r>
              <a:rPr lang="ja-JP" altLang="en-US" sz="1100" b="0" i="0" u="none" strike="noStrike">
                <a:solidFill>
                  <a:srgbClr val="4B5563"/>
                </a:solidFill>
                <a:latin typeface="Noto Sans SC"/>
                <a:ea typeface="Noto Sans SC"/>
                <a:cs typeface="Noto Sans SC"/>
                <a:sym typeface="Noto Sans SC"/>
              </a:rPr>
              <a:t>なフック</a:t>
            </a:r>
            <a:r>
              <a:rPr lang="zh-CN" altLang="ja-JP" sz="1100" b="0" i="0" u="none" strike="noStrike">
                <a:solidFill>
                  <a:srgbClr val="4B5563"/>
                </a:solidFill>
                <a:latin typeface="Noto Sans SC"/>
                <a:ea typeface="宋体" pitchFamily="2" charset="-122"/>
                <a:cs typeface="Noto Sans SC"/>
                <a:sym typeface="Noto Sans SC"/>
              </a:rPr>
              <a:t>。</a:t>
            </a:r>
            <a:endParaRPr lang="zh-CN" altLang="ja-JP" sz="1100" b="0" i="0" u="none" strike="noStrike">
              <a:solidFill>
                <a:srgbClr val="4B5563"/>
              </a:solidFill>
              <a:latin typeface="Noto Sans SC"/>
              <a:ea typeface="宋体" pitchFamily="2" charset="-122"/>
              <a:cs typeface="Noto Sans SC"/>
              <a:sym typeface="Noto Sans SC"/>
            </a:endParaRPr>
          </a:p>
        </p:txBody>
      </p:sp>
      <p:pic>
        <p:nvPicPr>
          <p:cNvPr id="29" name="图片 28" descr="微信图片_20260614123744_48_176"/>
          <p:cNvPicPr>
            <a:picLocks noChangeAspect="1"/>
          </p:cNvPicPr>
          <p:nvPr/>
        </p:nvPicPr>
        <p:blipFill>
          <a:blip r:embed="rId11"/>
          <a:stretch>
            <a:fillRect/>
          </a:stretch>
        </p:blipFill>
        <p:spPr>
          <a:xfrm>
            <a:off x="566420" y="1925955"/>
            <a:ext cx="2151380" cy="2870200"/>
          </a:xfrm>
          <a:prstGeom prst="rect">
            <a:avLst/>
          </a:prstGeom>
        </p:spPr>
      </p:pic>
      <p:pic>
        <p:nvPicPr>
          <p:cNvPr id="30" name="图片 29" descr="微信图片_20260614123745_49_176"/>
          <p:cNvPicPr>
            <a:picLocks noChangeAspect="1"/>
          </p:cNvPicPr>
          <p:nvPr/>
        </p:nvPicPr>
        <p:blipFill>
          <a:blip r:embed="rId12"/>
          <a:stretch>
            <a:fillRect/>
          </a:stretch>
        </p:blipFill>
        <p:spPr>
          <a:xfrm>
            <a:off x="2447925" y="1851660"/>
            <a:ext cx="2251075" cy="30022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Car Air Vent Phone Holder</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508000" y="1397000"/>
            <a:ext cx="11176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905000"/>
            <a:ext cx="3556000" cy="3556000"/>
          </a:xfrm>
          <a:prstGeom prst="roundRect">
            <a:avLst>
              <a:gd name="adj" fmla="val 0"/>
            </a:avLst>
          </a:prstGeom>
          <a:blipFill rotWithShape="1">
            <a:blip r:embed="rId1"/>
            <a:stretch>
              <a:fillRect/>
            </a:stretch>
          </a:blip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762000" y="5588000"/>
            <a:ext cx="3556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6B7280"/>
                </a:solidFill>
                <a:latin typeface="Noto Sans SC"/>
                <a:ea typeface="Noto Sans SC"/>
                <a:cs typeface="Noto Sans SC"/>
                <a:sym typeface="Noto Sans SC"/>
              </a:rPr>
              <a:t>航空级稳固结构 · 简约流线型外观设计</a:t>
            </a:r>
            <a:endParaRPr lang="en-US" sz="1100"/>
          </a:p>
        </p:txBody>
      </p:sp>
      <p:cxnSp>
        <p:nvCxnSpPr>
          <p:cNvPr id="7" name="Connector 7"/>
          <p:cNvCxnSpPr/>
          <p:nvPr/>
        </p:nvCxnSpPr>
        <p:spPr>
          <a:xfrm rot="5388540">
            <a:off x="2921000" y="3803661"/>
            <a:ext cx="3810000" cy="12700"/>
          </a:xfrm>
          <a:prstGeom prst="line">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5207000" y="1905000"/>
            <a:ext cx="2095500" cy="3302000"/>
          </a:xfrm>
          <a:prstGeom prst="roundRect">
            <a:avLst>
              <a:gd name="adj" fmla="val 0"/>
            </a:avLst>
          </a:prstGeom>
          <a:solidFill>
            <a:srgbClr val="F9FAFB">
              <a:alpha val="5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34000" y="2095500"/>
            <a:ext cx="304800" cy="304800"/>
          </a:xfrm>
          <a:prstGeom prst="rect">
            <a:avLst/>
          </a:prstGeom>
        </p:spPr>
      </p:pic>
      <p:sp>
        <p:nvSpPr>
          <p:cNvPr id="10" name="AutoShape 10"/>
          <p:cNvSpPr/>
          <p:nvPr/>
        </p:nvSpPr>
        <p:spPr>
          <a:xfrm>
            <a:off x="5715000" y="2057400"/>
            <a:ext cx="1460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核心参数</a:t>
            </a:r>
            <a:endParaRPr lang="en-US" sz="1100"/>
          </a:p>
        </p:txBody>
      </p:sp>
      <p:cxnSp>
        <p:nvCxnSpPr>
          <p:cNvPr id="11" name="Connector 11"/>
          <p:cNvCxnSpPr/>
          <p:nvPr/>
        </p:nvCxnSpPr>
        <p:spPr>
          <a:xfrm rot="-23708">
            <a:off x="5334022" y="2660650"/>
            <a:ext cx="1841500" cy="12700"/>
          </a:xfrm>
          <a:prstGeom prst="line">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2" name="AutoShape 12"/>
          <p:cNvSpPr/>
          <p:nvPr/>
        </p:nvSpPr>
        <p:spPr>
          <a:xfrm>
            <a:off x="5334000" y="2921000"/>
            <a:ext cx="18415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Noto Sans SC"/>
                <a:ea typeface="Noto Sans SC"/>
                <a:cs typeface="Noto Sans SC"/>
                <a:sym typeface="Noto Sans SC"/>
              </a:rPr>
              <a:t>产品尺寸：</a:t>
            </a:r>
            <a:r>
              <a:rPr lang="en-US" sz="1300" b="0" i="0" u="none" strike="noStrike">
                <a:solidFill>
                  <a:srgbClr val="6B7280"/>
                </a:solidFill>
                <a:latin typeface="Noto Sans SC"/>
                <a:ea typeface="Noto Sans SC"/>
                <a:cs typeface="Noto Sans SC"/>
                <a:sym typeface="Noto Sans SC"/>
              </a:rPr>
              <a:t>9.4×10.5×5cm，小巧不占位，适配多种车型出风口。</a:t>
            </a:r>
            <a:endParaRPr lang="en-US" sz="1100"/>
          </a:p>
          <a:p>
            <a:pPr marL="0" indent="0" algn="l">
              <a:lnSpc>
                <a:spcPct val="125000"/>
              </a:lnSpc>
            </a:pPr>
            <a:r>
              <a:rPr lang="en-US" sz="1300" b="1" i="0" u="none" strike="noStrike">
                <a:solidFill>
                  <a:srgbClr val="374151"/>
                </a:solidFill>
                <a:latin typeface="Noto Sans SC"/>
                <a:ea typeface="Noto Sans SC"/>
                <a:cs typeface="Noto Sans SC"/>
                <a:sym typeface="Noto Sans SC"/>
              </a:rPr>
              <a:t>材质工艺：</a:t>
            </a:r>
            <a:r>
              <a:rPr lang="en-US" sz="1300" b="0" i="0" u="none" strike="noStrike">
                <a:solidFill>
                  <a:srgbClr val="6B7280"/>
                </a:solidFill>
                <a:latin typeface="Noto Sans SC"/>
                <a:ea typeface="Noto Sans SC"/>
                <a:cs typeface="Noto Sans SC"/>
                <a:sym typeface="Noto Sans SC"/>
              </a:rPr>
              <a:t>ABS高强度工程塑料+TPR亲肤橡胶+锰钢加固，经久耐用。</a:t>
            </a:r>
            <a:endParaRPr lang="en-US" sz="1300" b="0" i="0" u="none" strike="noStrike">
              <a:solidFill>
                <a:srgbClr val="6B7280"/>
              </a:solidFill>
              <a:latin typeface="Noto Sans SC"/>
              <a:ea typeface="Noto Sans SC"/>
              <a:cs typeface="Noto Sans SC"/>
              <a:sym typeface="Noto Sans SC"/>
            </a:endParaRPr>
          </a:p>
        </p:txBody>
      </p:sp>
      <p:cxnSp>
        <p:nvCxnSpPr>
          <p:cNvPr id="13" name="Connector 13"/>
          <p:cNvCxnSpPr/>
          <p:nvPr/>
        </p:nvCxnSpPr>
        <p:spPr>
          <a:xfrm rot="5386777">
            <a:off x="5778500" y="3549662"/>
            <a:ext cx="3302000" cy="12700"/>
          </a:xfrm>
          <a:prstGeom prst="line">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14" name="AutoShape 14"/>
          <p:cNvSpPr/>
          <p:nvPr/>
        </p:nvSpPr>
        <p:spPr>
          <a:xfrm>
            <a:off x="7556500" y="1905000"/>
            <a:ext cx="2095500" cy="3302000"/>
          </a:xfrm>
          <a:prstGeom prst="roundRect">
            <a:avLst>
              <a:gd name="adj" fmla="val 0"/>
            </a:avLst>
          </a:prstGeom>
          <a:solidFill>
            <a:srgbClr val="F9FAFB">
              <a:alpha val="5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683500" y="2095500"/>
            <a:ext cx="304800" cy="304800"/>
          </a:xfrm>
          <a:prstGeom prst="rect">
            <a:avLst/>
          </a:prstGeom>
        </p:spPr>
      </p:pic>
      <p:sp>
        <p:nvSpPr>
          <p:cNvPr id="16" name="AutoShape 16"/>
          <p:cNvSpPr/>
          <p:nvPr/>
        </p:nvSpPr>
        <p:spPr>
          <a:xfrm>
            <a:off x="8064500" y="2057400"/>
            <a:ext cx="1460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贴心设计</a:t>
            </a:r>
            <a:endParaRPr lang="en-US" sz="1100"/>
          </a:p>
        </p:txBody>
      </p:sp>
      <p:cxnSp>
        <p:nvCxnSpPr>
          <p:cNvPr id="17" name="Connector 17"/>
          <p:cNvCxnSpPr/>
          <p:nvPr/>
        </p:nvCxnSpPr>
        <p:spPr>
          <a:xfrm rot="-23708">
            <a:off x="7683522" y="2660650"/>
            <a:ext cx="1841500" cy="12700"/>
          </a:xfrm>
          <a:prstGeom prst="line">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8" name="AutoShape 18"/>
          <p:cNvSpPr/>
          <p:nvPr/>
        </p:nvSpPr>
        <p:spPr>
          <a:xfrm>
            <a:off x="7683500" y="2921000"/>
            <a:ext cx="18415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Noto Sans SC"/>
                <a:ea typeface="Noto Sans SC"/>
                <a:cs typeface="Noto Sans SC"/>
                <a:sym typeface="Noto Sans SC"/>
              </a:rPr>
              <a:t>稳固不晃：</a:t>
            </a:r>
            <a:r>
              <a:rPr lang="en-US" sz="1300" b="0" i="0" u="none" strike="noStrike">
                <a:solidFill>
                  <a:srgbClr val="6B7280"/>
                </a:solidFill>
                <a:latin typeface="Noto Sans SC"/>
                <a:ea typeface="Noto Sans SC"/>
                <a:cs typeface="Noto Sans SC"/>
                <a:sym typeface="Noto Sans SC"/>
              </a:rPr>
              <a:t>插扣式机械固定结构，颠簸路段也能牢牢锁住，无异响。</a:t>
            </a:r>
            <a:endParaRPr lang="en-US" sz="1100"/>
          </a:p>
          <a:p>
            <a:pPr marL="0" indent="0" algn="l">
              <a:lnSpc>
                <a:spcPct val="125000"/>
              </a:lnSpc>
            </a:pPr>
            <a:r>
              <a:rPr lang="en-US" sz="1300" b="1" i="0" u="none" strike="noStrike">
                <a:solidFill>
                  <a:srgbClr val="374151"/>
                </a:solidFill>
                <a:latin typeface="Noto Sans SC"/>
                <a:ea typeface="Noto Sans SC"/>
                <a:cs typeface="Noto Sans SC"/>
                <a:sym typeface="Noto Sans SC"/>
              </a:rPr>
              <a:t>安全防护：</a:t>
            </a:r>
            <a:r>
              <a:rPr lang="en-US" sz="1300" b="0" i="0" u="none" strike="noStrike">
                <a:solidFill>
                  <a:srgbClr val="6B7280"/>
                </a:solidFill>
                <a:latin typeface="Noto Sans SC"/>
                <a:ea typeface="Noto Sans SC"/>
                <a:cs typeface="Noto Sans SC"/>
                <a:sym typeface="Noto Sans SC"/>
              </a:rPr>
              <a:t>不遮挡驾驶视线，缓冲橡胶夹臂呵护出风口叶片不受损。</a:t>
            </a:r>
            <a:endParaRPr lang="en-US" sz="1300" b="0" i="0" u="none" strike="noStrike">
              <a:solidFill>
                <a:srgbClr val="6B7280"/>
              </a:solidFill>
              <a:latin typeface="Noto Sans SC"/>
              <a:ea typeface="Noto Sans SC"/>
              <a:cs typeface="Noto Sans SC"/>
              <a:sym typeface="Noto Sans SC"/>
            </a:endParaRPr>
          </a:p>
        </p:txBody>
      </p:sp>
      <p:cxnSp>
        <p:nvCxnSpPr>
          <p:cNvPr id="19" name="Connector 19"/>
          <p:cNvCxnSpPr/>
          <p:nvPr/>
        </p:nvCxnSpPr>
        <p:spPr>
          <a:xfrm rot="5386777">
            <a:off x="8128000" y="3549662"/>
            <a:ext cx="3302000" cy="12700"/>
          </a:xfrm>
          <a:prstGeom prst="line">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0" name="AutoShape 20"/>
          <p:cNvSpPr/>
          <p:nvPr/>
        </p:nvSpPr>
        <p:spPr>
          <a:xfrm>
            <a:off x="9842500" y="1905000"/>
            <a:ext cx="1841500" cy="3302000"/>
          </a:xfrm>
          <a:prstGeom prst="roundRect">
            <a:avLst>
              <a:gd name="adj" fmla="val 0"/>
            </a:avLst>
          </a:prstGeom>
          <a:solidFill>
            <a:srgbClr val="F9FAFB">
              <a:alpha val="50000"/>
            </a:srgbClr>
          </a:solidFill>
          <a:ln w="25400" cap="flat" cmpd="sng">
            <a:noFill/>
            <a:prstDash val="solid"/>
            <a:round/>
          </a:ln>
        </p:spPr>
        <p:txBody>
          <a:bodyPr vert="horz" wrap="square" lIns="63500" tIns="63500" rIns="63500" bIns="63500" rtlCol="0" anchor="ctr"/>
          <a:lstStyle/>
          <a:p>
            <a:pPr algn="ctr">
              <a:defRPr/>
            </a:pPr>
          </a:p>
        </p:txBody>
      </p:sp>
      <p:pic>
        <p:nvPicPr>
          <p:cNvPr id="21" name="Picture 21"/>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969500" y="2095500"/>
            <a:ext cx="304800" cy="304800"/>
          </a:xfrm>
          <a:prstGeom prst="rect">
            <a:avLst/>
          </a:prstGeom>
        </p:spPr>
      </p:pic>
      <p:sp>
        <p:nvSpPr>
          <p:cNvPr id="22" name="AutoShape 22"/>
          <p:cNvSpPr/>
          <p:nvPr/>
        </p:nvSpPr>
        <p:spPr>
          <a:xfrm>
            <a:off x="10350500" y="2057400"/>
            <a:ext cx="1206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全球适配</a:t>
            </a:r>
            <a:endParaRPr lang="en-US" sz="1100"/>
          </a:p>
        </p:txBody>
      </p:sp>
      <p:cxnSp>
        <p:nvCxnSpPr>
          <p:cNvPr id="23" name="Connector 23"/>
          <p:cNvCxnSpPr/>
          <p:nvPr/>
        </p:nvCxnSpPr>
        <p:spPr>
          <a:xfrm rot="-27501">
            <a:off x="9969525" y="2660650"/>
            <a:ext cx="1587500" cy="12700"/>
          </a:xfrm>
          <a:prstGeom prst="line">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24" name="AutoShape 24"/>
          <p:cNvSpPr/>
          <p:nvPr/>
        </p:nvSpPr>
        <p:spPr>
          <a:xfrm>
            <a:off x="9969500" y="2921000"/>
            <a:ext cx="1651000" cy="1968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200" b="1" i="0" u="none" strike="noStrike">
                <a:solidFill>
                  <a:srgbClr val="374151"/>
                </a:solidFill>
                <a:latin typeface="Noto Sans SC"/>
                <a:ea typeface="Noto Sans SC"/>
                <a:cs typeface="Noto Sans SC"/>
                <a:sym typeface="Noto Sans SC"/>
              </a:rPr>
              <a:t>English：</a:t>
            </a:r>
            <a:r>
              <a:rPr lang="en-US" sz="1100" b="0" i="0" u="none" strike="noStrike">
                <a:solidFill>
                  <a:srgbClr val="6B7280"/>
                </a:solidFill>
                <a:latin typeface="Noto Sans SC"/>
                <a:ea typeface="Noto Sans SC"/>
                <a:cs typeface="Noto Sans SC"/>
                <a:sym typeface="Noto Sans SC"/>
              </a:rPr>
              <a:t>Buckle fixation, no block vision. Rubber buffer protects car air vent effectively.</a:t>
            </a:r>
            <a:endParaRPr lang="en-US" sz="1100"/>
          </a:p>
          <a:p>
            <a:pPr marL="0" indent="0" algn="l">
              <a:lnSpc>
                <a:spcPct val="117000"/>
              </a:lnSpc>
            </a:pPr>
            <a:r>
              <a:rPr lang="en-US" sz="1200" b="1" i="0" u="none" strike="noStrike">
                <a:solidFill>
                  <a:srgbClr val="374151"/>
                </a:solidFill>
                <a:latin typeface="Noto Sans SC"/>
                <a:ea typeface="Noto Sans SC"/>
                <a:cs typeface="Noto Sans SC"/>
                <a:sym typeface="Noto Sans SC"/>
              </a:rPr>
              <a:t>日本語：</a:t>
            </a:r>
            <a:r>
              <a:rPr lang="en-US" sz="1100" b="0" i="0" u="none" strike="noStrike">
                <a:solidFill>
                  <a:srgbClr val="6B7280"/>
                </a:solidFill>
                <a:latin typeface="Noto Sans SC"/>
                <a:ea typeface="Noto Sans SC"/>
                <a:cs typeface="Noto Sans SC"/>
                <a:sym typeface="Noto Sans SC"/>
              </a:rPr>
              <a:t>視界を遮らず、ゴム緩衝材で車のエアコン吹き出し口を傷つけることなく保護します。</a:t>
            </a:r>
            <a:endParaRPr lang="en-US" sz="1100" b="0" i="0" u="none" strike="noStrike">
              <a:solidFill>
                <a:srgbClr val="6B7280"/>
              </a:solidFill>
              <a:latin typeface="Noto Sans SC"/>
              <a:ea typeface="Noto Sans SC"/>
              <a:cs typeface="Noto Sans SC"/>
              <a:sym typeface="Noto Sans SC"/>
            </a:endParaRPr>
          </a:p>
        </p:txBody>
      </p:sp>
      <p:sp>
        <p:nvSpPr>
          <p:cNvPr id="25" name="AutoShape 25"/>
          <p:cNvSpPr/>
          <p:nvPr/>
        </p:nvSpPr>
        <p:spPr>
          <a:xfrm>
            <a:off x="4826000" y="5588000"/>
            <a:ext cx="6858000" cy="4572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26" name="AutoShape 26"/>
          <p:cNvSpPr/>
          <p:nvPr/>
        </p:nvSpPr>
        <p:spPr>
          <a:xfrm>
            <a:off x="4953000" y="5664200"/>
            <a:ext cx="6604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0" i="0" u="none" strike="noStrike">
                <a:solidFill>
                  <a:srgbClr val="4B5563"/>
                </a:solidFill>
                <a:latin typeface="Noto Sans SC"/>
                <a:ea typeface="Noto Sans SC"/>
                <a:cs typeface="Noto Sans SC"/>
                <a:sym typeface="Noto Sans SC"/>
              </a:rPr>
              <a:t>插扣式秒装设计，单手取放便捷，是您安全驾驶的贴心数码伴侣。</a:t>
            </a:r>
            <a:endParaRPr lang="en-US" sz="11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Ant Observation Breeding Box</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762000" y="1524000"/>
            <a:ext cx="10668000" cy="4572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1016000" y="1905000"/>
            <a:ext cx="3302000" cy="3048000"/>
          </a:xfrm>
          <a:prstGeom prst="roundRect">
            <a:avLst>
              <a:gd name="adj" fmla="val 0"/>
            </a:avLst>
          </a:prstGeom>
          <a:blipFill rotWithShape="1">
            <a:blip r:embed="rId1"/>
            <a:stretch>
              <a:fillRect/>
            </a:stretch>
          </a:blip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5207000"/>
            <a:ext cx="330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4B5563"/>
                </a:solidFill>
                <a:latin typeface="Noto Sans SC"/>
                <a:ea typeface="Noto Sans SC"/>
                <a:cs typeface="Noto Sans SC"/>
                <a:sym typeface="Noto Sans SC"/>
              </a:rPr>
              <a:t>透明立体结构设计，直观呈现蚂蚁生态活动，是学生探索微观生物世界的优质教具。</a:t>
            </a:r>
            <a:endParaRPr lang="en-US" sz="1100"/>
          </a:p>
        </p:txBody>
      </p:sp>
      <p:cxnSp>
        <p:nvCxnSpPr>
          <p:cNvPr id="7" name="Connector 7"/>
          <p:cNvCxnSpPr/>
          <p:nvPr/>
        </p:nvCxnSpPr>
        <p:spPr>
          <a:xfrm rot="5388145">
            <a:off x="2857500" y="3740161"/>
            <a:ext cx="3683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5080000" y="1905000"/>
            <a:ext cx="2921000" cy="1143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70500" y="2095500"/>
            <a:ext cx="304800" cy="304800"/>
          </a:xfrm>
          <a:prstGeom prst="rect">
            <a:avLst/>
          </a:prstGeom>
        </p:spPr>
      </p:pic>
      <p:sp>
        <p:nvSpPr>
          <p:cNvPr id="10" name="AutoShape 10"/>
          <p:cNvSpPr/>
          <p:nvPr/>
        </p:nvSpPr>
        <p:spPr>
          <a:xfrm>
            <a:off x="5715000" y="2032000"/>
            <a:ext cx="215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精巧便携尺寸</a:t>
            </a:r>
            <a:endParaRPr lang="en-US" sz="1100"/>
          </a:p>
          <a:p>
            <a:pPr marL="0" indent="0" algn="l">
              <a:lnSpc>
                <a:spcPct val="125000"/>
              </a:lnSpc>
            </a:pPr>
            <a:r>
              <a:rPr lang="en-US" sz="1300" b="0" i="0" u="none" strike="noStrike">
                <a:solidFill>
                  <a:srgbClr val="4B5563"/>
                </a:solidFill>
                <a:latin typeface="Noto Sans SC"/>
                <a:ea typeface="Noto Sans SC"/>
                <a:cs typeface="Noto Sans SC"/>
                <a:sym typeface="Noto Sans SC"/>
              </a:rPr>
              <a:t>外盒规格 12.4×15.5×9.3cm，大小适中，方便课堂教学与户外采集使用。</a:t>
            </a:r>
            <a:endParaRPr lang="en-US" sz="1300" b="0" i="0" u="none" strike="noStrike">
              <a:solidFill>
                <a:srgbClr val="4B5563"/>
              </a:solidFill>
              <a:latin typeface="Noto Sans SC"/>
              <a:ea typeface="Noto Sans SC"/>
              <a:cs typeface="Noto Sans SC"/>
              <a:sym typeface="Noto Sans SC"/>
            </a:endParaRPr>
          </a:p>
        </p:txBody>
      </p:sp>
      <p:sp>
        <p:nvSpPr>
          <p:cNvPr id="11" name="AutoShape 11"/>
          <p:cNvSpPr/>
          <p:nvPr/>
        </p:nvSpPr>
        <p:spPr>
          <a:xfrm>
            <a:off x="8255000" y="1905000"/>
            <a:ext cx="2921000" cy="1143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445500" y="2095500"/>
            <a:ext cx="304800" cy="304800"/>
          </a:xfrm>
          <a:prstGeom prst="rect">
            <a:avLst/>
          </a:prstGeom>
        </p:spPr>
      </p:pic>
      <p:sp>
        <p:nvSpPr>
          <p:cNvPr id="13" name="AutoShape 13"/>
          <p:cNvSpPr/>
          <p:nvPr/>
        </p:nvSpPr>
        <p:spPr>
          <a:xfrm>
            <a:off x="8890000" y="2032000"/>
            <a:ext cx="2159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优质配置组合</a:t>
            </a:r>
            <a:endParaRPr lang="en-US" sz="1100"/>
          </a:p>
          <a:p>
            <a:pPr marL="0" indent="0" algn="l">
              <a:lnSpc>
                <a:spcPct val="125000"/>
              </a:lnSpc>
            </a:pPr>
            <a:r>
              <a:rPr lang="en-US" sz="1300" b="0" i="0" u="none" strike="noStrike">
                <a:solidFill>
                  <a:srgbClr val="4B5563"/>
                </a:solidFill>
                <a:latin typeface="Noto Sans SC"/>
                <a:ea typeface="Noto Sans SC"/>
                <a:cs typeface="Noto Sans SC"/>
                <a:sym typeface="Noto Sans SC"/>
              </a:rPr>
              <a:t>采用安全PP材质制作，搭配专用采集镊子，操作便捷，经久耐用且安全环保。</a:t>
            </a:r>
            <a:endParaRPr lang="en-US" sz="1300" b="0" i="0" u="none" strike="noStrike">
              <a:solidFill>
                <a:srgbClr val="4B5563"/>
              </a:solidFill>
              <a:latin typeface="Noto Sans SC"/>
              <a:ea typeface="Noto Sans SC"/>
              <a:cs typeface="Noto Sans SC"/>
              <a:sym typeface="Noto Sans SC"/>
            </a:endParaRPr>
          </a:p>
        </p:txBody>
      </p:sp>
      <p:cxnSp>
        <p:nvCxnSpPr>
          <p:cNvPr id="14" name="Connector 14"/>
          <p:cNvCxnSpPr/>
          <p:nvPr/>
        </p:nvCxnSpPr>
        <p:spPr>
          <a:xfrm rot="-7161">
            <a:off x="5080007" y="3422650"/>
            <a:ext cx="6096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5" name="AutoShape 15"/>
          <p:cNvSpPr/>
          <p:nvPr/>
        </p:nvSpPr>
        <p:spPr>
          <a:xfrm>
            <a:off x="5080000" y="3683000"/>
            <a:ext cx="1968500" cy="19050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5080000" y="3683000"/>
            <a:ext cx="50800" cy="1905000"/>
          </a:xfrm>
          <a:prstGeom prst="roundRect">
            <a:avLst>
              <a:gd name="adj" fmla="val 0"/>
            </a:avLst>
          </a:prstGeom>
          <a:solidFill>
            <a:srgbClr val="3B82F6">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5270500" y="3683000"/>
            <a:ext cx="177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中文介绍</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专为学生打造的生物实验教具，透明立体结构可清晰观察蚂蚁筑巢、觅食等行为，培养孩子的观察力与探索欲，是生物课堂的理想辅助工具。</a:t>
            </a:r>
            <a:endParaRPr lang="en-US" sz="1200" b="0" i="0" u="none" strike="noStrike">
              <a:solidFill>
                <a:srgbClr val="4B5563"/>
              </a:solidFill>
              <a:latin typeface="Noto Sans SC"/>
              <a:ea typeface="Noto Sans SC"/>
              <a:cs typeface="Noto Sans SC"/>
              <a:sym typeface="Noto Sans SC"/>
            </a:endParaRPr>
          </a:p>
        </p:txBody>
      </p:sp>
      <p:sp>
        <p:nvSpPr>
          <p:cNvPr id="18" name="AutoShape 18"/>
          <p:cNvSpPr/>
          <p:nvPr/>
        </p:nvSpPr>
        <p:spPr>
          <a:xfrm>
            <a:off x="7239000" y="3683000"/>
            <a:ext cx="1968500" cy="19050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7239000" y="3683000"/>
            <a:ext cx="50800" cy="1905000"/>
          </a:xfrm>
          <a:prstGeom prst="roundRect">
            <a:avLst>
              <a:gd name="adj" fmla="val 0"/>
            </a:avLst>
          </a:prstGeom>
          <a:solidFill>
            <a:srgbClr val="10B981">
              <a:alpha val="10000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7429500" y="3683000"/>
            <a:ext cx="177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English Intro</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Ant Observation Box made of PP material, comes with tweezers. Its transparent design allows students to directly observe ants' living habits, perfect for biology experiments in school education.</a:t>
            </a:r>
            <a:endParaRPr lang="en-US" sz="1200" b="0" i="0" u="none" strike="noStrike">
              <a:solidFill>
                <a:srgbClr val="4B5563"/>
              </a:solidFill>
              <a:latin typeface="Noto Sans SC"/>
              <a:ea typeface="Noto Sans SC"/>
              <a:cs typeface="Noto Sans SC"/>
              <a:sym typeface="Noto Sans SC"/>
            </a:endParaRPr>
          </a:p>
        </p:txBody>
      </p:sp>
      <p:sp>
        <p:nvSpPr>
          <p:cNvPr id="21" name="AutoShape 21"/>
          <p:cNvSpPr/>
          <p:nvPr/>
        </p:nvSpPr>
        <p:spPr>
          <a:xfrm>
            <a:off x="9334500" y="3683000"/>
            <a:ext cx="1968500" cy="19050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22" name="AutoShape 22"/>
          <p:cNvSpPr/>
          <p:nvPr/>
        </p:nvSpPr>
        <p:spPr>
          <a:xfrm>
            <a:off x="9334500" y="3683000"/>
            <a:ext cx="50800" cy="1905000"/>
          </a:xfrm>
          <a:prstGeom prst="roundRect">
            <a:avLst>
              <a:gd name="adj" fmla="val 0"/>
            </a:avLst>
          </a:prstGeom>
          <a:solidFill>
            <a:srgbClr val="F59E0B">
              <a:alpha val="10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9525000" y="3683000"/>
            <a:ext cx="1778000" cy="190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日本語紹介</a:t>
            </a:r>
            <a:endParaRPr lang="en-US" sz="1100"/>
          </a:p>
          <a:p>
            <a:pPr marL="0" indent="0" algn="l">
              <a:lnSpc>
                <a:spcPct val="108000"/>
              </a:lnSpc>
            </a:pPr>
            <a:r>
              <a:rPr lang="en-US" sz="1200" b="0" i="0" u="none" strike="noStrike">
                <a:solidFill>
                  <a:srgbClr val="4B5563"/>
                </a:solidFill>
                <a:latin typeface="Noto Sans SC"/>
                <a:ea typeface="Noto Sans SC"/>
                <a:cs typeface="Noto Sans SC"/>
                <a:sym typeface="Noto Sans SC"/>
              </a:rPr>
              <a:t>アリ観察ケースはPP素材で作られ、ピンセットが付属しています。透明な構造でアリの生態を直接観察でき、小学生の生物実験や自然学習に最適な教材です。</a:t>
            </a:r>
            <a:endParaRPr lang="en-US" sz="120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Isopod Observation Maze Box</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508000" y="1397000"/>
            <a:ext cx="11176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889000" y="1905000"/>
            <a:ext cx="3302000" cy="3302000"/>
          </a:xfrm>
          <a:prstGeom prst="roundRect">
            <a:avLst>
              <a:gd name="adj" fmla="val 0"/>
            </a:avLst>
          </a:prstGeom>
          <a:blipFill rotWithShape="1">
            <a:blip r:embed="rId1"/>
            <a:stretch>
              <a:fillRect/>
            </a:stretch>
          </a:blip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889000" y="5461000"/>
            <a:ext cx="3302000" cy="635000"/>
          </a:xfrm>
          <a:prstGeom prst="rect">
            <a:avLst/>
          </a:prstGeom>
          <a:noFill/>
          <a:ln w="12700" cap="flat" cmpd="sng">
            <a:noFill/>
            <a:prstDash val="solid"/>
            <a:round/>
          </a:ln>
        </p:spPr>
        <p:txBody>
          <a:bodyPr vert="horz" wrap="square" lIns="0" tIns="0" rIns="0" bIns="0" rtlCol="0" anchor="ctr" anchorCtr="0"/>
          <a:lstStyle/>
          <a:p>
            <a:pPr marL="0" indent="0" algn="ctr">
              <a:lnSpc>
                <a:spcPct val="108000"/>
              </a:lnSpc>
              <a:defRPr/>
            </a:pPr>
            <a:r>
              <a:rPr lang="en-US" sz="1300" b="0" i="0" u="none" strike="noStrike">
                <a:solidFill>
                  <a:srgbClr val="4B5563"/>
                </a:solidFill>
                <a:latin typeface="Noto Sans SC"/>
                <a:ea typeface="Noto Sans SC"/>
                <a:cs typeface="Noto Sans SC"/>
                <a:sym typeface="Noto Sans SC"/>
              </a:rPr>
              <a:t>产品实拍展示：全透明迷宫结构，清晰观测鼠妇在复杂路径中的探索与移动轨迹。</a:t>
            </a:r>
            <a:endParaRPr lang="en-US" sz="1100"/>
          </a:p>
        </p:txBody>
      </p:sp>
      <p:cxnSp>
        <p:nvCxnSpPr>
          <p:cNvPr id="7" name="Connector 7"/>
          <p:cNvCxnSpPr/>
          <p:nvPr/>
        </p:nvCxnSpPr>
        <p:spPr>
          <a:xfrm rot="5389257">
            <a:off x="2540000" y="3803660"/>
            <a:ext cx="4064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4826000" y="1905000"/>
            <a:ext cx="3111500" cy="1905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016500" y="2095500"/>
            <a:ext cx="304800" cy="304800"/>
          </a:xfrm>
          <a:prstGeom prst="rect">
            <a:avLst/>
          </a:prstGeom>
        </p:spPr>
      </p:pic>
      <p:sp>
        <p:nvSpPr>
          <p:cNvPr id="10" name="AutoShape 10"/>
          <p:cNvSpPr/>
          <p:nvPr/>
        </p:nvSpPr>
        <p:spPr>
          <a:xfrm>
            <a:off x="5461000" y="20574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规格与材质</a:t>
            </a:r>
            <a:endParaRPr lang="en-US" sz="1100"/>
          </a:p>
        </p:txBody>
      </p:sp>
      <p:cxnSp>
        <p:nvCxnSpPr>
          <p:cNvPr id="11" name="Connector 11"/>
          <p:cNvCxnSpPr/>
          <p:nvPr/>
        </p:nvCxnSpPr>
        <p:spPr>
          <a:xfrm rot="-15989">
            <a:off x="5016515" y="2597150"/>
            <a:ext cx="27305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2" name="AutoShape 12"/>
          <p:cNvSpPr/>
          <p:nvPr/>
        </p:nvSpPr>
        <p:spPr>
          <a:xfrm>
            <a:off x="5016500" y="2730500"/>
            <a:ext cx="2794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尺寸为13.3×15.4×2cm，采用食品级PP材质制作，安全无毒、坚固耐用，专为科学实验与儿童观察设计。</a:t>
            </a:r>
            <a:endParaRPr lang="en-US" sz="1100"/>
          </a:p>
        </p:txBody>
      </p:sp>
      <p:sp>
        <p:nvSpPr>
          <p:cNvPr id="13" name="AutoShape 13"/>
          <p:cNvSpPr/>
          <p:nvPr/>
        </p:nvSpPr>
        <p:spPr>
          <a:xfrm>
            <a:off x="8191500" y="1905000"/>
            <a:ext cx="3111500" cy="1905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82000" y="2095500"/>
            <a:ext cx="304800" cy="304800"/>
          </a:xfrm>
          <a:prstGeom prst="rect">
            <a:avLst/>
          </a:prstGeom>
        </p:spPr>
      </p:pic>
      <p:sp>
        <p:nvSpPr>
          <p:cNvPr id="15" name="AutoShape 15"/>
          <p:cNvSpPr/>
          <p:nvPr/>
        </p:nvSpPr>
        <p:spPr>
          <a:xfrm>
            <a:off x="8826500" y="20574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科学探索价值</a:t>
            </a:r>
            <a:endParaRPr lang="en-US" sz="1100"/>
          </a:p>
        </p:txBody>
      </p:sp>
      <p:cxnSp>
        <p:nvCxnSpPr>
          <p:cNvPr id="16" name="Connector 16"/>
          <p:cNvCxnSpPr/>
          <p:nvPr/>
        </p:nvCxnSpPr>
        <p:spPr>
          <a:xfrm rot="-15989">
            <a:off x="8382015" y="2597150"/>
            <a:ext cx="27305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7" name="AutoShape 17"/>
          <p:cNvSpPr/>
          <p:nvPr/>
        </p:nvSpPr>
        <p:spPr>
          <a:xfrm>
            <a:off x="8382000" y="2730500"/>
            <a:ext cx="2794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全透明迷宫结构能直观呈现鼠妇的行为模式，帮助使用者深入观察其趋光性、趋湿性等生物习性，是理想的科普教具。</a:t>
            </a:r>
            <a:endParaRPr lang="en-US" sz="1100"/>
          </a:p>
        </p:txBody>
      </p:sp>
      <p:cxnSp>
        <p:nvCxnSpPr>
          <p:cNvPr id="18" name="Connector 18"/>
          <p:cNvCxnSpPr/>
          <p:nvPr/>
        </p:nvCxnSpPr>
        <p:spPr>
          <a:xfrm rot="-6740">
            <a:off x="4826006" y="4184650"/>
            <a:ext cx="6477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9" name="AutoShape 19"/>
          <p:cNvSpPr/>
          <p:nvPr/>
        </p:nvSpPr>
        <p:spPr>
          <a:xfrm>
            <a:off x="4826000" y="4445000"/>
            <a:ext cx="2095500" cy="15240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20" name="AutoShape 20"/>
          <p:cNvSpPr/>
          <p:nvPr/>
        </p:nvSpPr>
        <p:spPr>
          <a:xfrm>
            <a:off x="4826000" y="4445000"/>
            <a:ext cx="2095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74151"/>
                </a:solidFill>
                <a:latin typeface="Noto Sans SC"/>
                <a:ea typeface="Noto Sans SC"/>
                <a:cs typeface="Noto Sans SC"/>
                <a:sym typeface="Noto Sans SC"/>
              </a:rPr>
              <a:t>中文介绍</a:t>
            </a:r>
            <a:endParaRPr lang="en-US" sz="1100"/>
          </a:p>
        </p:txBody>
      </p:sp>
      <p:cxnSp>
        <p:nvCxnSpPr>
          <p:cNvPr id="21" name="Connector 21"/>
          <p:cNvCxnSpPr/>
          <p:nvPr/>
        </p:nvCxnSpPr>
        <p:spPr>
          <a:xfrm rot="-20834">
            <a:off x="4826019" y="4819650"/>
            <a:ext cx="2095500" cy="12700"/>
          </a:xfrm>
          <a:prstGeom prst="straightConnector1">
            <a:avLst/>
          </a:prstGeom>
          <a:solidFill>
            <a:srgbClr val="DEE0E3">
              <a:alpha val="100000"/>
            </a:srgbClr>
          </a:solidFill>
          <a:ln w="25400" cap="flat" cmpd="sng">
            <a:solidFill>
              <a:srgbClr val="374151">
                <a:alpha val="20000"/>
              </a:srgbClr>
            </a:solidFill>
            <a:prstDash val="solid"/>
            <a:round/>
            <a:headEnd type="none" w="lg" len="lg"/>
            <a:tailEnd type="none" w="lg" len="lg"/>
          </a:ln>
        </p:spPr>
      </p:cxnSp>
      <p:sp>
        <p:nvSpPr>
          <p:cNvPr id="22" name="AutoShape 22"/>
          <p:cNvSpPr/>
          <p:nvPr/>
        </p:nvSpPr>
        <p:spPr>
          <a:xfrm>
            <a:off x="4826000" y="4953000"/>
            <a:ext cx="2095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全透明迷宫结构，专为观察昆虫习性与科学实验打造，让观察更清晰、实验更直观。</a:t>
            </a:r>
            <a:endParaRPr lang="en-US" sz="1100"/>
          </a:p>
        </p:txBody>
      </p:sp>
      <p:sp>
        <p:nvSpPr>
          <p:cNvPr id="23" name="AutoShape 23"/>
          <p:cNvSpPr/>
          <p:nvPr/>
        </p:nvSpPr>
        <p:spPr>
          <a:xfrm>
            <a:off x="7175500" y="4445000"/>
            <a:ext cx="2095500" cy="15240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24" name="AutoShape 24"/>
          <p:cNvSpPr/>
          <p:nvPr/>
        </p:nvSpPr>
        <p:spPr>
          <a:xfrm>
            <a:off x="7175500" y="4445000"/>
            <a:ext cx="2095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74151"/>
                </a:solidFill>
                <a:latin typeface="Noto Sans SC"/>
                <a:ea typeface="Noto Sans SC"/>
                <a:cs typeface="Noto Sans SC"/>
                <a:sym typeface="Noto Sans SC"/>
              </a:rPr>
              <a:t>English</a:t>
            </a:r>
            <a:endParaRPr lang="en-US" sz="1100"/>
          </a:p>
        </p:txBody>
      </p:sp>
      <p:cxnSp>
        <p:nvCxnSpPr>
          <p:cNvPr id="25" name="Connector 25"/>
          <p:cNvCxnSpPr/>
          <p:nvPr/>
        </p:nvCxnSpPr>
        <p:spPr>
          <a:xfrm rot="-20834">
            <a:off x="7175519" y="4819650"/>
            <a:ext cx="2095500" cy="12700"/>
          </a:xfrm>
          <a:prstGeom prst="straightConnector1">
            <a:avLst/>
          </a:prstGeom>
          <a:solidFill>
            <a:srgbClr val="DEE0E3">
              <a:alpha val="100000"/>
            </a:srgbClr>
          </a:solidFill>
          <a:ln w="25400" cap="flat" cmpd="sng">
            <a:solidFill>
              <a:srgbClr val="374151">
                <a:alpha val="20000"/>
              </a:srgbClr>
            </a:solidFill>
            <a:prstDash val="solid"/>
            <a:round/>
            <a:headEnd type="none" w="lg" len="lg"/>
            <a:tailEnd type="none" w="lg" len="lg"/>
          </a:ln>
        </p:spPr>
      </p:cxnSp>
      <p:sp>
        <p:nvSpPr>
          <p:cNvPr id="26" name="AutoShape 26"/>
          <p:cNvSpPr/>
          <p:nvPr/>
        </p:nvSpPr>
        <p:spPr>
          <a:xfrm>
            <a:off x="7175500" y="4953000"/>
            <a:ext cx="2095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A professional tool with a fully transparent maze for observing woodlouse behavior, perfect for biological research and educational science experiments.</a:t>
            </a:r>
            <a:endParaRPr lang="en-US" sz="1100"/>
          </a:p>
        </p:txBody>
      </p:sp>
      <p:sp>
        <p:nvSpPr>
          <p:cNvPr id="27" name="AutoShape 27"/>
          <p:cNvSpPr/>
          <p:nvPr/>
        </p:nvSpPr>
        <p:spPr>
          <a:xfrm>
            <a:off x="9461500" y="4445000"/>
            <a:ext cx="2095500" cy="1524000"/>
          </a:xfrm>
          <a:prstGeom prst="roundRect">
            <a:avLst>
              <a:gd name="adj" fmla="val 0"/>
            </a:avLst>
          </a:prstGeom>
          <a:solidFill>
            <a:srgbClr val="FFFFFF">
              <a:alpha val="0"/>
            </a:srgbClr>
          </a:solidFill>
          <a:ln w="25400" cap="flat" cmpd="sng">
            <a:noFill/>
            <a:prstDash val="solid"/>
            <a:round/>
          </a:ln>
        </p:spPr>
        <p:txBody>
          <a:bodyPr vert="horz" wrap="square" lIns="63500" tIns="63500" rIns="63500" bIns="63500" rtlCol="0" anchor="ctr"/>
          <a:lstStyle/>
          <a:p>
            <a:pPr algn="ctr">
              <a:defRPr/>
            </a:pPr>
          </a:p>
        </p:txBody>
      </p:sp>
      <p:sp>
        <p:nvSpPr>
          <p:cNvPr id="28" name="AutoShape 28"/>
          <p:cNvSpPr/>
          <p:nvPr/>
        </p:nvSpPr>
        <p:spPr>
          <a:xfrm>
            <a:off x="9461500" y="4445000"/>
            <a:ext cx="2095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74151"/>
                </a:solidFill>
                <a:latin typeface="Noto Sans SC"/>
                <a:ea typeface="Noto Sans SC"/>
                <a:cs typeface="Noto Sans SC"/>
                <a:sym typeface="Noto Sans SC"/>
              </a:rPr>
              <a:t>日本語</a:t>
            </a:r>
            <a:endParaRPr lang="en-US" sz="1100"/>
          </a:p>
        </p:txBody>
      </p:sp>
      <p:cxnSp>
        <p:nvCxnSpPr>
          <p:cNvPr id="29" name="Connector 29"/>
          <p:cNvCxnSpPr/>
          <p:nvPr/>
        </p:nvCxnSpPr>
        <p:spPr>
          <a:xfrm rot="-20834">
            <a:off x="9461519" y="4819650"/>
            <a:ext cx="2095500" cy="12700"/>
          </a:xfrm>
          <a:prstGeom prst="straightConnector1">
            <a:avLst/>
          </a:prstGeom>
          <a:solidFill>
            <a:srgbClr val="DEE0E3">
              <a:alpha val="100000"/>
            </a:srgbClr>
          </a:solidFill>
          <a:ln w="25400" cap="flat" cmpd="sng">
            <a:solidFill>
              <a:srgbClr val="374151">
                <a:alpha val="20000"/>
              </a:srgbClr>
            </a:solidFill>
            <a:prstDash val="solid"/>
            <a:round/>
            <a:headEnd type="none" w="lg" len="lg"/>
            <a:tailEnd type="none" w="lg" len="lg"/>
          </a:ln>
        </p:spPr>
      </p:cxnSp>
      <p:sp>
        <p:nvSpPr>
          <p:cNvPr id="30" name="AutoShape 30"/>
          <p:cNvSpPr/>
          <p:nvPr/>
        </p:nvSpPr>
        <p:spPr>
          <a:xfrm>
            <a:off x="9461500" y="4953000"/>
            <a:ext cx="2095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全面透明な迷路型デザインで、ダンゴムシの生態観察や理科実験に最適。昆虫の行動パターンをクリアに把握できます。</a:t>
            </a:r>
            <a:endParaRPr lang="en-US" sz="11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Silicone Ice Cube Tray with Lid</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508000" y="1397000"/>
            <a:ext cx="11176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889000" y="1905000"/>
            <a:ext cx="3556000" cy="3048000"/>
          </a:xfrm>
          <a:prstGeom prst="roundRect">
            <a:avLst>
              <a:gd name="adj" fmla="val 0"/>
            </a:avLst>
          </a:prstGeom>
          <a:blipFill rotWithShape="1">
            <a:blip r:embed="rId1"/>
            <a:stretch>
              <a:fillRect/>
            </a:stretch>
          </a:blip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889000" y="5207000"/>
            <a:ext cx="355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400" b="0" i="0" u="none" strike="noStrike">
                <a:solidFill>
                  <a:srgbClr val="4B5563"/>
                </a:solidFill>
                <a:latin typeface="Noto Sans SC"/>
                <a:ea typeface="Noto Sans SC"/>
                <a:cs typeface="Noto Sans SC"/>
                <a:sym typeface="Noto Sans SC"/>
              </a:rPr>
              <a:t>家用制冰神器，专为便捷生活设计，兼顾实用与卫生，让自制冰块更省心。</a:t>
            </a:r>
            <a:endParaRPr lang="en-US" sz="1100"/>
          </a:p>
        </p:txBody>
      </p:sp>
      <p:cxnSp>
        <p:nvCxnSpPr>
          <p:cNvPr id="7" name="Connector 7"/>
          <p:cNvCxnSpPr/>
          <p:nvPr/>
        </p:nvCxnSpPr>
        <p:spPr>
          <a:xfrm rot="5388540">
            <a:off x="3048000" y="3803661"/>
            <a:ext cx="3810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8" name="AutoShape 8"/>
          <p:cNvSpPr/>
          <p:nvPr/>
        </p:nvSpPr>
        <p:spPr>
          <a:xfrm>
            <a:off x="5334000" y="1905000"/>
            <a:ext cx="2857500" cy="1397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4500" y="2095500"/>
            <a:ext cx="355600" cy="355600"/>
          </a:xfrm>
          <a:prstGeom prst="rect">
            <a:avLst/>
          </a:prstGeom>
        </p:spPr>
      </p:pic>
      <p:sp>
        <p:nvSpPr>
          <p:cNvPr id="10" name="AutoShape 10"/>
          <p:cNvSpPr/>
          <p:nvPr/>
        </p:nvSpPr>
        <p:spPr>
          <a:xfrm>
            <a:off x="5969000" y="2057400"/>
            <a:ext cx="2095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密封防串味</a:t>
            </a:r>
            <a:endParaRPr lang="en-US" sz="1100"/>
          </a:p>
        </p:txBody>
      </p:sp>
      <p:sp>
        <p:nvSpPr>
          <p:cNvPr id="11" name="AutoShape 11"/>
          <p:cNvSpPr/>
          <p:nvPr/>
        </p:nvSpPr>
        <p:spPr>
          <a:xfrm>
            <a:off x="5524500" y="2603500"/>
            <a:ext cx="254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PP材质盒盖紧密贴合，有效阻隔冰箱内其他食物气味，保持冰块纯净无异味。</a:t>
            </a:r>
            <a:endParaRPr lang="en-US" sz="1100"/>
          </a:p>
        </p:txBody>
      </p:sp>
      <p:sp>
        <p:nvSpPr>
          <p:cNvPr id="12" name="AutoShape 12"/>
          <p:cNvSpPr/>
          <p:nvPr/>
        </p:nvSpPr>
        <p:spPr>
          <a:xfrm>
            <a:off x="8382000" y="1905000"/>
            <a:ext cx="2857500" cy="1397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2500" y="2095500"/>
            <a:ext cx="355600" cy="355600"/>
          </a:xfrm>
          <a:prstGeom prst="rect">
            <a:avLst/>
          </a:prstGeom>
        </p:spPr>
      </p:pic>
      <p:sp>
        <p:nvSpPr>
          <p:cNvPr id="14" name="AutoShape 14"/>
          <p:cNvSpPr/>
          <p:nvPr/>
        </p:nvSpPr>
        <p:spPr>
          <a:xfrm>
            <a:off x="9017000" y="2057400"/>
            <a:ext cx="20955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TPR软底易脱模</a:t>
            </a:r>
            <a:endParaRPr lang="en-US" sz="1100"/>
          </a:p>
        </p:txBody>
      </p:sp>
      <p:sp>
        <p:nvSpPr>
          <p:cNvPr id="15" name="AutoShape 15"/>
          <p:cNvSpPr/>
          <p:nvPr/>
        </p:nvSpPr>
        <p:spPr>
          <a:xfrm>
            <a:off x="8572500" y="2603500"/>
            <a:ext cx="254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6B7280"/>
                </a:solidFill>
                <a:latin typeface="Noto Sans SC"/>
                <a:ea typeface="Noto Sans SC"/>
                <a:cs typeface="Noto Sans SC"/>
                <a:sym typeface="Noto Sans SC"/>
              </a:rPr>
              <a:t>食品级TPR软底设计，轻轻按压即可轻松脱模，无需费力敲打，冰块完整不碎裂。</a:t>
            </a:r>
            <a:endParaRPr lang="en-US" sz="1100"/>
          </a:p>
        </p:txBody>
      </p:sp>
      <p:cxnSp>
        <p:nvCxnSpPr>
          <p:cNvPr id="16" name="Connector 16"/>
          <p:cNvCxnSpPr/>
          <p:nvPr/>
        </p:nvCxnSpPr>
        <p:spPr>
          <a:xfrm rot="-7392">
            <a:off x="5334007" y="3613150"/>
            <a:ext cx="5905500" cy="12700"/>
          </a:xfrm>
          <a:prstGeom prst="straightConnector1">
            <a:avLst/>
          </a:prstGeom>
          <a:solidFill>
            <a:srgbClr val="DEE0E3">
              <a:alpha val="100000"/>
            </a:srgbClr>
          </a:solidFill>
          <a:ln w="12700" cap="flat" cmpd="sng">
            <a:solidFill>
              <a:srgbClr val="F3F4F6">
                <a:alpha val="100000"/>
              </a:srgbClr>
            </a:solidFill>
            <a:prstDash val="dash"/>
            <a:round/>
            <a:headEnd type="none" w="med" len="med"/>
            <a:tailEnd type="none" w="med" len="med"/>
          </a:ln>
        </p:spPr>
      </p:cxnSp>
      <p:sp>
        <p:nvSpPr>
          <p:cNvPr id="17" name="AutoShape 17"/>
          <p:cNvSpPr/>
          <p:nvPr/>
        </p:nvSpPr>
        <p:spPr>
          <a:xfrm>
            <a:off x="5334000" y="3810000"/>
            <a:ext cx="5905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Noto Sans SC"/>
                <a:ea typeface="Noto Sans SC"/>
                <a:cs typeface="Noto Sans SC"/>
                <a:sym typeface="Noto Sans SC"/>
              </a:rPr>
              <a:t>产品规格：</a:t>
            </a:r>
            <a:r>
              <a:rPr lang="en-US" sz="1300" b="0" i="0" u="none" strike="noStrike">
                <a:solidFill>
                  <a:srgbClr val="4B5563"/>
                </a:solidFill>
                <a:latin typeface="Noto Sans SC"/>
                <a:ea typeface="Noto Sans SC"/>
                <a:cs typeface="Noto Sans SC"/>
                <a:sym typeface="Noto Sans SC"/>
              </a:rPr>
              <a:t>整体尺寸 24.4×9.5cm，采用食品级PP与TPR复合材质，安全无毒，坚固耐用，是家庭自制饮品的好帮手。</a:t>
            </a:r>
            <a:endParaRPr lang="en-US" sz="1100"/>
          </a:p>
        </p:txBody>
      </p:sp>
      <p:sp>
        <p:nvSpPr>
          <p:cNvPr id="18" name="AutoShape 18"/>
          <p:cNvSpPr/>
          <p:nvPr/>
        </p:nvSpPr>
        <p:spPr>
          <a:xfrm>
            <a:off x="5334000" y="4826000"/>
            <a:ext cx="2857500" cy="1206500"/>
          </a:xfrm>
          <a:prstGeom prst="roundRect">
            <a:avLst>
              <a:gd name="adj" fmla="val 0"/>
            </a:avLst>
          </a:prstGeom>
          <a:solidFill>
            <a:srgbClr val="EFF6FF">
              <a:alpha val="6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5461000" y="4927600"/>
            <a:ext cx="2603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1" i="0" u="none" strike="noStrike">
                <a:solidFill>
                  <a:srgbClr val="1E40AF"/>
                </a:solidFill>
                <a:latin typeface="Noto Sans SC"/>
                <a:ea typeface="Noto Sans SC"/>
                <a:cs typeface="Noto Sans SC"/>
                <a:sym typeface="Noto Sans SC"/>
              </a:rPr>
              <a:t>English:</a:t>
            </a:r>
            <a:r>
              <a:rPr lang="en-US" sz="1100" b="0" i="0" u="none" strike="noStrike">
                <a:solidFill>
                  <a:srgbClr val="4B5563"/>
                </a:solidFill>
                <a:latin typeface="Noto Sans SC"/>
                <a:ea typeface="Noto Sans SC"/>
                <a:cs typeface="Noto Sans SC"/>
                <a:sym typeface="Noto Sans SC"/>
              </a:rPr>
              <a:t>Ice Cube Tray with Lid. Size: 24.4×9.5cm. PP lid &amp; TPR soft base. Lid prevents odor mixing, easy to release ice cubes.</a:t>
            </a:r>
            <a:endParaRPr lang="en-US" sz="1100"/>
          </a:p>
        </p:txBody>
      </p:sp>
      <p:sp>
        <p:nvSpPr>
          <p:cNvPr id="20" name="AutoShape 20"/>
          <p:cNvSpPr/>
          <p:nvPr/>
        </p:nvSpPr>
        <p:spPr>
          <a:xfrm>
            <a:off x="8382000" y="4826000"/>
            <a:ext cx="2857500" cy="1206500"/>
          </a:xfrm>
          <a:prstGeom prst="roundRect">
            <a:avLst>
              <a:gd name="adj" fmla="val 0"/>
            </a:avLst>
          </a:prstGeom>
          <a:solidFill>
            <a:srgbClr val="FFFBEB">
              <a:alpha val="6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8509000" y="4927600"/>
            <a:ext cx="2603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100" b="1" i="0" u="none" strike="noStrike">
                <a:solidFill>
                  <a:srgbClr val="B45309"/>
                </a:solidFill>
                <a:latin typeface="Noto Sans SC"/>
                <a:ea typeface="Noto Sans SC"/>
                <a:cs typeface="Noto Sans SC"/>
                <a:sym typeface="Noto Sans SC"/>
              </a:rPr>
              <a:t>日本語:</a:t>
            </a:r>
            <a:r>
              <a:rPr lang="en-US" sz="1100" b="0" i="0" u="none" strike="noStrike">
                <a:solidFill>
                  <a:srgbClr val="4B5563"/>
                </a:solidFill>
                <a:latin typeface="Noto Sans SC"/>
                <a:ea typeface="Noto Sans SC"/>
                <a:cs typeface="Noto Sans SC"/>
                <a:sym typeface="Noto Sans SC"/>
              </a:rPr>
              <a:t>蓋付きアイストレー。サイズ24.4×9.5cm。蓋でにおい移りを防ぎ、柔らかい底で氷が取り出しやすいです。</a:t>
            </a:r>
            <a:endParaRPr lang="en-US" sz="11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Sink Drain Strainer</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762000" y="1524000"/>
            <a:ext cx="10668000" cy="4572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23749_54_176.jpg微信图片_20260614123749_54_176"/>
          <p:cNvPicPr>
            <a:picLocks noChangeAspect="1"/>
          </p:cNvPicPr>
          <p:nvPr/>
        </p:nvPicPr>
        <p:blipFill>
          <a:blip r:embed="rId1"/>
          <a:srcRect t="15170" b="15170"/>
          <a:stretch>
            <a:fillRect/>
          </a:stretch>
        </p:blipFill>
        <p:spPr>
          <a:xfrm>
            <a:off x="1016000" y="1905000"/>
            <a:ext cx="3556000" cy="3302000"/>
          </a:xfrm>
          <a:prstGeom prst="rect">
            <a:avLst/>
          </a:prstGeom>
          <a:noFill/>
          <a:ln w="25400" cap="flat" cmpd="sng">
            <a:noFill/>
            <a:prstDash val="solid"/>
            <a:round/>
          </a:ln>
        </p:spPr>
      </p:pic>
      <p:cxnSp>
        <p:nvCxnSpPr>
          <p:cNvPr id="5" name="Connector 5"/>
          <p:cNvCxnSpPr/>
          <p:nvPr/>
        </p:nvCxnSpPr>
        <p:spPr>
          <a:xfrm rot="5387722">
            <a:off x="3302000" y="3676661"/>
            <a:ext cx="355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6" name="AutoShape 6"/>
          <p:cNvSpPr/>
          <p:nvPr/>
        </p:nvSpPr>
        <p:spPr>
          <a:xfrm>
            <a:off x="5334000" y="1905000"/>
            <a:ext cx="2476500" cy="1587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4500" y="2095500"/>
            <a:ext cx="304800" cy="304800"/>
          </a:xfrm>
          <a:prstGeom prst="rect">
            <a:avLst/>
          </a:prstGeom>
        </p:spPr>
      </p:pic>
      <p:sp>
        <p:nvSpPr>
          <p:cNvPr id="8" name="AutoShape 8"/>
          <p:cNvSpPr/>
          <p:nvPr/>
        </p:nvSpPr>
        <p:spPr>
          <a:xfrm>
            <a:off x="5969000" y="2057400"/>
            <a:ext cx="1714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精准适配规格</a:t>
            </a:r>
            <a:endParaRPr lang="en-US" sz="1100"/>
          </a:p>
        </p:txBody>
      </p:sp>
      <p:sp>
        <p:nvSpPr>
          <p:cNvPr id="9" name="AutoShape 9"/>
          <p:cNvSpPr/>
          <p:nvPr/>
        </p:nvSpPr>
        <p:spPr>
          <a:xfrm>
            <a:off x="5524500" y="2603500"/>
            <a:ext cx="2159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外径58mm，高度32.5mm，2个装设计，适配多数标准洗手池下水口尺寸，安装便捷。</a:t>
            </a:r>
            <a:endParaRPr lang="en-US" sz="1100"/>
          </a:p>
        </p:txBody>
      </p:sp>
      <p:sp>
        <p:nvSpPr>
          <p:cNvPr id="10" name="AutoShape 10"/>
          <p:cNvSpPr/>
          <p:nvPr/>
        </p:nvSpPr>
        <p:spPr>
          <a:xfrm>
            <a:off x="8001000" y="1905000"/>
            <a:ext cx="2476500" cy="1587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91500" y="2095500"/>
            <a:ext cx="304800" cy="304800"/>
          </a:xfrm>
          <a:prstGeom prst="rect">
            <a:avLst/>
          </a:prstGeom>
        </p:spPr>
      </p:pic>
      <p:sp>
        <p:nvSpPr>
          <p:cNvPr id="12" name="AutoShape 12"/>
          <p:cNvSpPr/>
          <p:nvPr/>
        </p:nvSpPr>
        <p:spPr>
          <a:xfrm>
            <a:off x="8636000" y="2057400"/>
            <a:ext cx="1714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安全PP材质</a:t>
            </a:r>
            <a:endParaRPr lang="en-US" sz="1100"/>
          </a:p>
        </p:txBody>
      </p:sp>
      <p:sp>
        <p:nvSpPr>
          <p:cNvPr id="13" name="AutoShape 13"/>
          <p:cNvSpPr/>
          <p:nvPr/>
        </p:nvSpPr>
        <p:spPr>
          <a:xfrm>
            <a:off x="8191500" y="2603500"/>
            <a:ext cx="2159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采用食品级PP材质，耐高温、耐腐蚀，无异味更安心，柔韧耐用不易破损，可反复清洗。</a:t>
            </a:r>
            <a:endParaRPr lang="en-US" sz="1100"/>
          </a:p>
        </p:txBody>
      </p:sp>
      <p:sp>
        <p:nvSpPr>
          <p:cNvPr id="14" name="AutoShape 14"/>
          <p:cNvSpPr/>
          <p:nvPr/>
        </p:nvSpPr>
        <p:spPr>
          <a:xfrm>
            <a:off x="5334000" y="3746500"/>
            <a:ext cx="5143500" cy="1460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524500" y="3937000"/>
            <a:ext cx="304800" cy="304800"/>
          </a:xfrm>
          <a:prstGeom prst="rect">
            <a:avLst/>
          </a:prstGeom>
        </p:spPr>
      </p:pic>
      <p:sp>
        <p:nvSpPr>
          <p:cNvPr id="16" name="AutoShape 16"/>
          <p:cNvSpPr/>
          <p:nvPr/>
        </p:nvSpPr>
        <p:spPr>
          <a:xfrm>
            <a:off x="5969000" y="3898900"/>
            <a:ext cx="4318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高效防堵 深层过滤</a:t>
            </a:r>
            <a:endParaRPr lang="en-US" sz="1100"/>
          </a:p>
        </p:txBody>
      </p:sp>
      <p:sp>
        <p:nvSpPr>
          <p:cNvPr id="17" name="AutoShape 17"/>
          <p:cNvSpPr/>
          <p:nvPr/>
        </p:nvSpPr>
        <p:spPr>
          <a:xfrm>
            <a:off x="5524500" y="4445000"/>
            <a:ext cx="4762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密集蜂窝孔设计，能有效拦截毛发、皮屑、杂物等，从源头防止下水道堵塞，保持排水通畅，告别管道清理烦恼。</a:t>
            </a:r>
            <a:endParaRPr lang="en-US" sz="1100"/>
          </a:p>
        </p:txBody>
      </p:sp>
      <p:sp>
        <p:nvSpPr>
          <p:cNvPr id="18" name="AutoShape 18"/>
          <p:cNvSpPr/>
          <p:nvPr/>
        </p:nvSpPr>
        <p:spPr>
          <a:xfrm>
            <a:off x="762000" y="6350000"/>
            <a:ext cx="3429000" cy="381000"/>
          </a:xfrm>
          <a:prstGeom prst="roundRect">
            <a:avLst>
              <a:gd name="adj" fmla="val 0"/>
            </a:avLst>
          </a:prstGeom>
          <a:solidFill>
            <a:srgbClr val="E5E7EB">
              <a:alpha val="4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889000" y="6388100"/>
            <a:ext cx="317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6B7280"/>
                </a:solidFill>
                <a:latin typeface="Noto Sans SC"/>
                <a:ea typeface="Noto Sans SC"/>
                <a:cs typeface="Noto Sans SC"/>
                <a:sym typeface="Noto Sans SC"/>
              </a:rPr>
              <a:t>CN：拦截毛发碎屑，耐高温，防止管道堵塞</a:t>
            </a:r>
            <a:endParaRPr lang="en-US" sz="1100"/>
          </a:p>
        </p:txBody>
      </p:sp>
      <p:sp>
        <p:nvSpPr>
          <p:cNvPr id="20" name="AutoShape 20"/>
          <p:cNvSpPr/>
          <p:nvPr/>
        </p:nvSpPr>
        <p:spPr>
          <a:xfrm>
            <a:off x="4381500" y="6350000"/>
            <a:ext cx="3429000" cy="381000"/>
          </a:xfrm>
          <a:prstGeom prst="roundRect">
            <a:avLst>
              <a:gd name="adj" fmla="val 0"/>
            </a:avLst>
          </a:prstGeom>
          <a:solidFill>
            <a:srgbClr val="E5E7EB">
              <a:alpha val="4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4508500" y="6388100"/>
            <a:ext cx="317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6B7280"/>
                </a:solidFill>
                <a:latin typeface="Noto Sans SC"/>
                <a:ea typeface="Noto Sans SC"/>
                <a:cs typeface="Noto Sans SC"/>
                <a:sym typeface="Noto Sans SC"/>
              </a:rPr>
              <a:t>EN：Catch hair &amp; debris, high temperature resistant.</a:t>
            </a:r>
            <a:endParaRPr lang="en-US" sz="1100"/>
          </a:p>
        </p:txBody>
      </p:sp>
      <p:sp>
        <p:nvSpPr>
          <p:cNvPr id="22" name="AutoShape 22"/>
          <p:cNvSpPr/>
          <p:nvPr/>
        </p:nvSpPr>
        <p:spPr>
          <a:xfrm>
            <a:off x="8001000" y="6350000"/>
            <a:ext cx="3429000" cy="381000"/>
          </a:xfrm>
          <a:prstGeom prst="roundRect">
            <a:avLst>
              <a:gd name="adj" fmla="val 0"/>
            </a:avLst>
          </a:prstGeom>
          <a:solidFill>
            <a:srgbClr val="E5E7EB">
              <a:alpha val="40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8128000" y="6388100"/>
            <a:ext cx="3175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6B7280"/>
                </a:solidFill>
                <a:latin typeface="Noto Sans SC"/>
                <a:ea typeface="Noto Sans SC"/>
                <a:cs typeface="Noto Sans SC"/>
                <a:sym typeface="Noto Sans SC"/>
              </a:rPr>
              <a:t>JP：髪の毛やゴミをキャッチし、排水管の詰まりを防ぎます。</a:t>
            </a:r>
            <a:endParaRPr lang="en-US" sz="11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Clip-on Wall Storage Box</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508000" y="1397000"/>
            <a:ext cx="11176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23751_56_176.jpg微信图片_20260614123751_56_176"/>
          <p:cNvPicPr>
            <a:picLocks noChangeAspect="1"/>
          </p:cNvPicPr>
          <p:nvPr/>
        </p:nvPicPr>
        <p:blipFill>
          <a:blip r:embed="rId1"/>
          <a:srcRect t="12509" b="12509"/>
          <a:stretch>
            <a:fillRect/>
          </a:stretch>
        </p:blipFill>
        <p:spPr>
          <a:xfrm>
            <a:off x="889000" y="1905000"/>
            <a:ext cx="3556000" cy="3556000"/>
          </a:xfrm>
          <a:prstGeom prst="rect">
            <a:avLst/>
          </a:prstGeom>
          <a:noFill/>
          <a:ln w="25400" cap="flat" cmpd="sng">
            <a:noFill/>
            <a:prstDash val="solid"/>
            <a:round/>
          </a:ln>
        </p:spPr>
      </p:pic>
      <p:sp>
        <p:nvSpPr>
          <p:cNvPr id="5" name="AutoShape 5"/>
          <p:cNvSpPr/>
          <p:nvPr/>
        </p:nvSpPr>
        <p:spPr>
          <a:xfrm>
            <a:off x="889000" y="5588000"/>
            <a:ext cx="3556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zh-CN" altLang="en-US" sz="1400" b="0" i="0" u="none" strike="noStrike">
                <a:solidFill>
                  <a:srgbClr val="6B7280"/>
                </a:solidFill>
                <a:latin typeface="Noto Sans SC"/>
                <a:ea typeface="Noto Sans SC"/>
                <a:cs typeface="Noto Sans SC"/>
                <a:sym typeface="Noto Sans SC"/>
              </a:rPr>
              <a:t>经典简约黑色</a:t>
            </a:r>
            <a:r>
              <a:rPr lang="en-US" sz="1400" b="0" i="0" u="none" strike="noStrike">
                <a:solidFill>
                  <a:srgbClr val="6B7280"/>
                </a:solidFill>
                <a:latin typeface="Noto Sans SC"/>
                <a:ea typeface="Noto Sans SC"/>
                <a:cs typeface="Noto Sans SC"/>
                <a:sym typeface="Noto Sans SC"/>
              </a:rPr>
              <a:t> ，适配多种墙面场景</a:t>
            </a:r>
            <a:endParaRPr lang="en-US" sz="1100"/>
          </a:p>
        </p:txBody>
      </p:sp>
      <p:cxnSp>
        <p:nvCxnSpPr>
          <p:cNvPr id="6" name="Connector 6"/>
          <p:cNvCxnSpPr/>
          <p:nvPr/>
        </p:nvCxnSpPr>
        <p:spPr>
          <a:xfrm rot="5388540">
            <a:off x="3175000" y="3803661"/>
            <a:ext cx="3810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7" name="AutoShape 7"/>
          <p:cNvSpPr/>
          <p:nvPr/>
        </p:nvSpPr>
        <p:spPr>
          <a:xfrm>
            <a:off x="5334000" y="1905000"/>
            <a:ext cx="2984500" cy="1841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524500" y="2095500"/>
            <a:ext cx="304800" cy="304800"/>
          </a:xfrm>
          <a:prstGeom prst="rect">
            <a:avLst/>
          </a:prstGeom>
        </p:spPr>
      </p:pic>
      <p:sp>
        <p:nvSpPr>
          <p:cNvPr id="9" name="AutoShape 9"/>
          <p:cNvSpPr/>
          <p:nvPr/>
        </p:nvSpPr>
        <p:spPr>
          <a:xfrm>
            <a:off x="5905500" y="2057400"/>
            <a:ext cx="2286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规格与材质</a:t>
            </a:r>
            <a:endParaRPr lang="en-US" sz="1100"/>
          </a:p>
        </p:txBody>
      </p:sp>
      <p:cxnSp>
        <p:nvCxnSpPr>
          <p:cNvPr id="10" name="Connector 10"/>
          <p:cNvCxnSpPr/>
          <p:nvPr/>
        </p:nvCxnSpPr>
        <p:spPr>
          <a:xfrm rot="-16769">
            <a:off x="5524515" y="2597150"/>
            <a:ext cx="2603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1" name="AutoShape 11"/>
          <p:cNvSpPr/>
          <p:nvPr/>
        </p:nvSpPr>
        <p:spPr>
          <a:xfrm>
            <a:off x="5524500" y="27305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尺寸为10.5×13.5×11.3cm，采用PP+POM优质材质，坚固耐用，触感细腻，是收纳小物件的理想选择。</a:t>
            </a:r>
            <a:endParaRPr lang="en-US" sz="1100"/>
          </a:p>
        </p:txBody>
      </p:sp>
      <p:sp>
        <p:nvSpPr>
          <p:cNvPr id="12" name="AutoShape 12"/>
          <p:cNvSpPr/>
          <p:nvPr/>
        </p:nvSpPr>
        <p:spPr>
          <a:xfrm>
            <a:off x="8509000" y="1905000"/>
            <a:ext cx="2984500" cy="1841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99500" y="2095500"/>
            <a:ext cx="304800" cy="304800"/>
          </a:xfrm>
          <a:prstGeom prst="rect">
            <a:avLst/>
          </a:prstGeom>
        </p:spPr>
      </p:pic>
      <p:sp>
        <p:nvSpPr>
          <p:cNvPr id="14" name="AutoShape 14"/>
          <p:cNvSpPr/>
          <p:nvPr/>
        </p:nvSpPr>
        <p:spPr>
          <a:xfrm>
            <a:off x="9080500" y="2057400"/>
            <a:ext cx="2286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人性化设计</a:t>
            </a:r>
            <a:endParaRPr lang="en-US" sz="1100"/>
          </a:p>
        </p:txBody>
      </p:sp>
      <p:cxnSp>
        <p:nvCxnSpPr>
          <p:cNvPr id="15" name="Connector 15"/>
          <p:cNvCxnSpPr/>
          <p:nvPr/>
        </p:nvCxnSpPr>
        <p:spPr>
          <a:xfrm rot="-16769">
            <a:off x="8699515" y="2597150"/>
            <a:ext cx="2603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6" name="AutoShape 16"/>
          <p:cNvSpPr/>
          <p:nvPr/>
        </p:nvSpPr>
        <p:spPr>
          <a:xfrm>
            <a:off x="8699500" y="2730500"/>
            <a:ext cx="2667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4B5563"/>
                </a:solidFill>
                <a:latin typeface="Noto Sans SC"/>
                <a:ea typeface="Noto Sans SC"/>
                <a:cs typeface="Noto Sans SC"/>
                <a:sym typeface="Noto Sans SC"/>
              </a:rPr>
              <a:t>免打孔壁挂安装，不伤墙面；整体耐热且可拆卸清洗，布局灵活，可轻松收纳姜蒜、文具等各类零散物品。</a:t>
            </a:r>
            <a:endParaRPr lang="en-US" sz="1100"/>
          </a:p>
        </p:txBody>
      </p:sp>
      <p:cxnSp>
        <p:nvCxnSpPr>
          <p:cNvPr id="17" name="Connector 17"/>
          <p:cNvCxnSpPr/>
          <p:nvPr/>
        </p:nvCxnSpPr>
        <p:spPr>
          <a:xfrm rot="-7088">
            <a:off x="5334007" y="4057650"/>
            <a:ext cx="61595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8" name="AutoShape 18"/>
          <p:cNvSpPr/>
          <p:nvPr/>
        </p:nvSpPr>
        <p:spPr>
          <a:xfrm>
            <a:off x="5334000" y="4318000"/>
            <a:ext cx="2984500" cy="1587500"/>
          </a:xfrm>
          <a:prstGeom prst="roundRect">
            <a:avLst>
              <a:gd name="adj" fmla="val 0"/>
            </a:avLst>
          </a:prstGeom>
          <a:solidFill>
            <a:srgbClr val="F3F4F6">
              <a:alpha val="50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5461000" y="4445000"/>
            <a:ext cx="2730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English</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Wall-mounted Storage Box. Size: 10.5×13.5×11.3cm. No drilling required, heat resistant and detachable for small item storage.</a:t>
            </a:r>
            <a:endParaRPr lang="en-US" sz="1200" b="0" i="0" u="none" strike="noStrike">
              <a:solidFill>
                <a:srgbClr val="6B7280"/>
              </a:solidFill>
              <a:latin typeface="Noto Sans SC"/>
              <a:ea typeface="Noto Sans SC"/>
              <a:cs typeface="Noto Sans SC"/>
              <a:sym typeface="Noto Sans SC"/>
            </a:endParaRPr>
          </a:p>
        </p:txBody>
      </p:sp>
      <p:sp>
        <p:nvSpPr>
          <p:cNvPr id="20" name="AutoShape 20"/>
          <p:cNvSpPr/>
          <p:nvPr/>
        </p:nvSpPr>
        <p:spPr>
          <a:xfrm>
            <a:off x="8509000" y="4318000"/>
            <a:ext cx="2984500" cy="1587500"/>
          </a:xfrm>
          <a:prstGeom prst="roundRect">
            <a:avLst>
              <a:gd name="adj" fmla="val 0"/>
            </a:avLst>
          </a:prstGeom>
          <a:solidFill>
            <a:srgbClr val="F3F4F6">
              <a:alpha val="5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8636000" y="4445000"/>
            <a:ext cx="2730500" cy="1270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日本語</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壁掛け収納ボックス。サイズ10.5×13.5×11.3cm。穴あけ不要、耐熱性があり、小物収納に便利です。</a:t>
            </a:r>
            <a:endParaRPr lang="en-US" sz="12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Cat Shaped Magnetic Clip Organizer</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762000" y="1524000"/>
            <a:ext cx="10668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52903_59_176.jpg微信图片_20260614152903_59_176"/>
          <p:cNvPicPr>
            <a:picLocks noChangeAspect="1"/>
          </p:cNvPicPr>
          <p:nvPr/>
        </p:nvPicPr>
        <p:blipFill>
          <a:blip r:embed="rId1"/>
          <a:srcRect b="4094"/>
          <a:stretch>
            <a:fillRect/>
          </a:stretch>
        </p:blipFill>
        <p:spPr>
          <a:xfrm>
            <a:off x="1016000" y="1905000"/>
            <a:ext cx="4064000" cy="3556000"/>
          </a:xfrm>
          <a:prstGeom prst="rect">
            <a:avLst/>
          </a:prstGeom>
          <a:noFill/>
          <a:ln w="25400" cap="flat" cmpd="sng">
            <a:noFill/>
            <a:prstDash val="solid"/>
            <a:round/>
          </a:ln>
        </p:spPr>
      </p:pic>
      <p:cxnSp>
        <p:nvCxnSpPr>
          <p:cNvPr id="5" name="Connector 5"/>
          <p:cNvCxnSpPr/>
          <p:nvPr/>
        </p:nvCxnSpPr>
        <p:spPr>
          <a:xfrm rot="5388540">
            <a:off x="3683000" y="3803661"/>
            <a:ext cx="3810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6" name="AutoShape 6"/>
          <p:cNvSpPr/>
          <p:nvPr/>
        </p:nvSpPr>
        <p:spPr>
          <a:xfrm>
            <a:off x="5842000" y="1905000"/>
            <a:ext cx="5334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rgbClr val="1F2937"/>
                </a:solidFill>
                <a:latin typeface="Noto Sans SC"/>
                <a:ea typeface="Noto Sans SC"/>
                <a:cs typeface="Noto Sans SC"/>
                <a:sym typeface="Noto Sans SC"/>
              </a:rPr>
              <a:t>萌趣造型 · 磁吸收纳，点亮生活小角落</a:t>
            </a:r>
            <a:endParaRPr lang="en-US" sz="1100"/>
          </a:p>
          <a:p>
            <a:pPr marL="0" indent="0" algn="l">
              <a:lnSpc>
                <a:spcPct val="117000"/>
              </a:lnSpc>
            </a:pPr>
            <a:r>
              <a:rPr lang="en-US" sz="1300" b="0" i="0" u="none" strike="noStrike">
                <a:solidFill>
                  <a:srgbClr val="4B5563"/>
                </a:solidFill>
                <a:latin typeface="Noto Sans SC"/>
                <a:ea typeface="Noto Sans SC"/>
                <a:cs typeface="Noto Sans SC"/>
                <a:sym typeface="Noto Sans SC"/>
              </a:rPr>
              <a:t>PVC材质搭配内置强力磁铁，轻松收纳票据、便签与夹子，让杂乱的桌面与墙面变得井井有条。</a:t>
            </a:r>
            <a:endParaRPr lang="en-US" sz="1300" b="0" i="0" u="none" strike="noStrike">
              <a:solidFill>
                <a:srgbClr val="4B5563"/>
              </a:solidFill>
              <a:latin typeface="Noto Sans SC"/>
              <a:ea typeface="Noto Sans SC"/>
              <a:cs typeface="Noto Sans SC"/>
              <a:sym typeface="Noto Sans SC"/>
            </a:endParaRPr>
          </a:p>
        </p:txBody>
      </p:sp>
      <p:cxnSp>
        <p:nvCxnSpPr>
          <p:cNvPr id="7" name="Connector 7"/>
          <p:cNvCxnSpPr/>
          <p:nvPr/>
        </p:nvCxnSpPr>
        <p:spPr>
          <a:xfrm rot="-8185">
            <a:off x="5842008" y="3168650"/>
            <a:ext cx="5334000" cy="12700"/>
          </a:xfrm>
          <a:prstGeom prst="straightConnector1">
            <a:avLst/>
          </a:prstGeom>
          <a:solidFill>
            <a:srgbClr val="DEE0E3">
              <a:alpha val="100000"/>
            </a:srgbClr>
          </a:solidFill>
          <a:ln w="12700" cap="flat" cmpd="sng">
            <a:solidFill>
              <a:srgbClr val="F3F4F6">
                <a:alpha val="100000"/>
              </a:srgbClr>
            </a:solidFill>
            <a:prstDash val="dash"/>
            <a:round/>
            <a:headEnd type="none" w="med" len="med"/>
            <a:tailEnd type="none" w="med" len="med"/>
          </a:ln>
        </p:spPr>
      </p:cxnSp>
      <p:sp>
        <p:nvSpPr>
          <p:cNvPr id="8" name="AutoShape 8"/>
          <p:cNvSpPr/>
          <p:nvPr/>
        </p:nvSpPr>
        <p:spPr>
          <a:xfrm>
            <a:off x="5842000" y="3429000"/>
            <a:ext cx="2540000" cy="1143000"/>
          </a:xfrm>
          <a:prstGeom prst="roundRect">
            <a:avLst>
              <a:gd name="adj" fmla="val 0"/>
            </a:avLst>
          </a:prstGeom>
          <a:solidFill>
            <a:srgbClr val="F5F5F7">
              <a:alpha val="8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69000" y="3556000"/>
            <a:ext cx="304800" cy="304800"/>
          </a:xfrm>
          <a:prstGeom prst="rect">
            <a:avLst/>
          </a:prstGeom>
        </p:spPr>
      </p:pic>
      <p:sp>
        <p:nvSpPr>
          <p:cNvPr id="10" name="AutoShape 10"/>
          <p:cNvSpPr/>
          <p:nvPr/>
        </p:nvSpPr>
        <p:spPr>
          <a:xfrm>
            <a:off x="6350000" y="3556000"/>
            <a:ext cx="1905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精巧尺寸</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5.6×4.7cm 小巧身形，不占空间，灵活摆放。</a:t>
            </a:r>
            <a:endParaRPr lang="en-US" sz="1200" b="0" i="0" u="none" strike="noStrike">
              <a:solidFill>
                <a:srgbClr val="6B7280"/>
              </a:solidFill>
              <a:latin typeface="Noto Sans SC"/>
              <a:ea typeface="Noto Sans SC"/>
              <a:cs typeface="Noto Sans SC"/>
              <a:sym typeface="Noto Sans SC"/>
            </a:endParaRPr>
          </a:p>
        </p:txBody>
      </p:sp>
      <p:sp>
        <p:nvSpPr>
          <p:cNvPr id="11" name="AutoShape 11"/>
          <p:cNvSpPr/>
          <p:nvPr/>
        </p:nvSpPr>
        <p:spPr>
          <a:xfrm>
            <a:off x="8636000" y="3429000"/>
            <a:ext cx="2540000" cy="1143000"/>
          </a:xfrm>
          <a:prstGeom prst="roundRect">
            <a:avLst>
              <a:gd name="adj" fmla="val 0"/>
            </a:avLst>
          </a:prstGeom>
          <a:solidFill>
            <a:srgbClr val="F5F5F7">
              <a:alpha val="8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763000" y="3556000"/>
            <a:ext cx="304800" cy="304800"/>
          </a:xfrm>
          <a:prstGeom prst="rect">
            <a:avLst/>
          </a:prstGeom>
        </p:spPr>
      </p:pic>
      <p:sp>
        <p:nvSpPr>
          <p:cNvPr id="13" name="AutoShape 13"/>
          <p:cNvSpPr/>
          <p:nvPr/>
        </p:nvSpPr>
        <p:spPr>
          <a:xfrm>
            <a:off x="9144000" y="3556000"/>
            <a:ext cx="1905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实用功能</a:t>
            </a:r>
            <a:endParaRPr lang="en-US" sz="1100"/>
          </a:p>
          <a:p>
            <a:pPr marL="0" indent="0" algn="l">
              <a:lnSpc>
                <a:spcPct val="108000"/>
              </a:lnSpc>
            </a:pPr>
            <a:r>
              <a:rPr lang="en-US" sz="1200" b="0" i="0" u="none" strike="noStrike">
                <a:solidFill>
                  <a:srgbClr val="6B7280"/>
                </a:solidFill>
                <a:latin typeface="Noto Sans SC"/>
                <a:ea typeface="Noto Sans SC"/>
                <a:cs typeface="Noto Sans SC"/>
                <a:sym typeface="Noto Sans SC"/>
              </a:rPr>
              <a:t>兼具装饰与收纳属性，是厨房与书房的趣味小物。</a:t>
            </a:r>
            <a:endParaRPr lang="en-US" sz="1200" b="0" i="0" u="none" strike="noStrike">
              <a:solidFill>
                <a:srgbClr val="6B7280"/>
              </a:solidFill>
              <a:latin typeface="Noto Sans SC"/>
              <a:ea typeface="Noto Sans SC"/>
              <a:cs typeface="Noto Sans SC"/>
              <a:sym typeface="Noto Sans SC"/>
            </a:endParaRPr>
          </a:p>
        </p:txBody>
      </p:sp>
      <p:cxnSp>
        <p:nvCxnSpPr>
          <p:cNvPr id="14" name="Connector 14"/>
          <p:cNvCxnSpPr/>
          <p:nvPr/>
        </p:nvCxnSpPr>
        <p:spPr>
          <a:xfrm rot="-8185">
            <a:off x="5842008" y="4819650"/>
            <a:ext cx="5334000" cy="12700"/>
          </a:xfrm>
          <a:prstGeom prst="straightConnector1">
            <a:avLst/>
          </a:prstGeom>
          <a:solidFill>
            <a:srgbClr val="DEE0E3">
              <a:alpha val="100000"/>
            </a:srgbClr>
          </a:solidFill>
          <a:ln w="12700" cap="flat" cmpd="sng">
            <a:solidFill>
              <a:srgbClr val="F3F4F6">
                <a:alpha val="100000"/>
              </a:srgbClr>
            </a:solidFill>
            <a:prstDash val="dash"/>
            <a:round/>
            <a:headEnd type="none" w="med" len="med"/>
            <a:tailEnd type="none" w="med" len="med"/>
          </a:ln>
        </p:spPr>
      </p:cxnSp>
      <p:sp>
        <p:nvSpPr>
          <p:cNvPr id="15" name="AutoShape 15"/>
          <p:cNvSpPr/>
          <p:nvPr/>
        </p:nvSpPr>
        <p:spPr>
          <a:xfrm>
            <a:off x="5842000" y="5080000"/>
            <a:ext cx="533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0" i="0" u="none" strike="noStrike">
                <a:solidFill>
                  <a:srgbClr val="6B7280"/>
                </a:solidFill>
                <a:latin typeface="Noto Sans SC"/>
                <a:ea typeface="Noto Sans SC"/>
                <a:cs typeface="Noto Sans SC"/>
                <a:sym typeface="Noto Sans SC"/>
              </a:rPr>
              <a:t>English: Cat Shape Magnetic Organizer. Size: 5.6×4.7cm. Built-in magnet, store clips and notes. Cute decoration for home and kitchen.</a:t>
            </a:r>
            <a:endParaRPr lang="en-US" sz="1100"/>
          </a:p>
          <a:p>
            <a:pPr marL="0" indent="0" algn="l">
              <a:lnSpc>
                <a:spcPct val="125000"/>
              </a:lnSpc>
            </a:pPr>
            <a:r>
              <a:rPr lang="en-US" sz="1200" b="0" i="0" u="none" strike="noStrike">
                <a:solidFill>
                  <a:srgbClr val="6B7280"/>
                </a:solidFill>
                <a:latin typeface="Noto Sans SC"/>
                <a:ea typeface="Noto Sans SC"/>
                <a:cs typeface="Noto Sans SC"/>
                <a:sym typeface="Noto Sans SC"/>
              </a:rPr>
              <a:t>日本語: 猫型マグネット収納ラック。サイズ5.6×4.7cm。マグネット式でクリップやメモを収納、インテリアとしても可愛いです。</a:t>
            </a:r>
            <a:endParaRPr lang="en-US" sz="12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Tape Dispenser</a:t>
            </a:r>
            <a:endParaRPr lang="en-US" altLang="zh-CN" sz="2400" b="1">
              <a:latin typeface="Noto Sans NKo" panose="020B0502040504020204" charset="0"/>
              <a:cs typeface="Noto Sans NKo" panose="020B050204050402020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5" name="Picture 5" descr="C:/Users/Administrator/Desktop/产品图/微信图片_20260614152902_58_176.jpg微信图片_20260614152902_58_176"/>
          <p:cNvPicPr>
            <a:picLocks noChangeAspect="1"/>
          </p:cNvPicPr>
          <p:nvPr/>
        </p:nvPicPr>
        <p:blipFill>
          <a:blip r:embed="rId1"/>
          <a:srcRect t="2842" b="11229"/>
          <a:stretch>
            <a:fillRect/>
          </a:stretch>
        </p:blipFill>
        <p:spPr>
          <a:xfrm>
            <a:off x="762000" y="2032000"/>
            <a:ext cx="3556000" cy="3302000"/>
          </a:xfrm>
          <a:prstGeom prst="rect">
            <a:avLst/>
          </a:prstGeom>
          <a:noFill/>
          <a:ln w="25400" cap="flat" cmpd="sng">
            <a:noFill/>
            <a:prstDash val="solid"/>
            <a:round/>
          </a:ln>
        </p:spPr>
      </p:pic>
      <p:sp>
        <p:nvSpPr>
          <p:cNvPr id="6" name="AutoShape 6"/>
          <p:cNvSpPr/>
          <p:nvPr/>
        </p:nvSpPr>
        <p:spPr>
          <a:xfrm>
            <a:off x="762000" y="5588000"/>
            <a:ext cx="3556000" cy="762000"/>
          </a:xfrm>
          <a:prstGeom prst="roundRect">
            <a:avLst>
              <a:gd name="adj" fmla="val 0"/>
            </a:avLst>
          </a:prstGeom>
          <a:solidFill>
            <a:srgbClr val="F5F5F7">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762000" y="5588000"/>
            <a:ext cx="50800" cy="762000"/>
          </a:xfrm>
          <a:prstGeom prst="roundRect">
            <a:avLst>
              <a:gd name="adj" fmla="val 0"/>
            </a:avLst>
          </a:prstGeom>
          <a:solidFill>
            <a:srgbClr val="1F2937">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952500" y="5689600"/>
            <a:ext cx="3238500" cy="5588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4B5563"/>
                </a:solidFill>
                <a:latin typeface="Noto Sans SC"/>
                <a:ea typeface="Noto Sans SC"/>
                <a:cs typeface="Noto Sans SC"/>
                <a:sym typeface="Noto Sans SC"/>
              </a:rPr>
              <a:t>核心规格：PS塑料材质，外径68mm，高度25mm。适配常规小卷胶带，结构稳固。</a:t>
            </a:r>
            <a:endParaRPr lang="en-US" sz="1100"/>
          </a:p>
        </p:txBody>
      </p:sp>
      <p:cxnSp>
        <p:nvCxnSpPr>
          <p:cNvPr id="9" name="Connector 9"/>
          <p:cNvCxnSpPr/>
          <p:nvPr/>
        </p:nvCxnSpPr>
        <p:spPr>
          <a:xfrm rot="5389582">
            <a:off x="2730500" y="4121160"/>
            <a:ext cx="4191000" cy="12700"/>
          </a:xfrm>
          <a:prstGeom prst="straightConnector1">
            <a:avLst/>
          </a:prstGeom>
          <a:solidFill>
            <a:srgbClr val="DEE0E3">
              <a:alpha val="100000"/>
            </a:srgbClr>
          </a:solidFill>
          <a:ln w="12700" cap="flat" cmpd="sng">
            <a:solidFill>
              <a:srgbClr val="F3F4F6">
                <a:alpha val="100000"/>
              </a:srgbClr>
            </a:solidFill>
            <a:prstDash val="dash"/>
            <a:round/>
            <a:headEnd type="none" w="med" len="med"/>
            <a:tailEnd type="none" w="med" len="med"/>
          </a:ln>
        </p:spPr>
      </p:cxnSp>
      <p:sp>
        <p:nvSpPr>
          <p:cNvPr id="10" name="AutoShape 10"/>
          <p:cNvSpPr/>
          <p:nvPr/>
        </p:nvSpPr>
        <p:spPr>
          <a:xfrm>
            <a:off x="5080000" y="2032000"/>
            <a:ext cx="5842000" cy="1206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5080000" y="2032000"/>
            <a:ext cx="50800" cy="1206500"/>
          </a:xfrm>
          <a:prstGeom prst="roundRect">
            <a:avLst>
              <a:gd name="adj" fmla="val 0"/>
            </a:avLst>
          </a:prstGeom>
          <a:solidFill>
            <a:srgbClr val="4B5563">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5270500" y="2133600"/>
            <a:ext cx="5461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F2937"/>
                </a:solidFill>
                <a:latin typeface="Noto Sans SC"/>
                <a:ea typeface="Noto Sans SC"/>
                <a:cs typeface="Noto Sans SC"/>
                <a:sym typeface="Noto Sans SC"/>
              </a:rPr>
              <a:t>产品简介：</a:t>
            </a:r>
            <a:r>
              <a:rPr lang="en-US" sz="1300" b="0" i="0" u="none" strike="noStrike">
                <a:solidFill>
                  <a:srgbClr val="374151"/>
                </a:solidFill>
                <a:latin typeface="Noto Sans SC"/>
                <a:ea typeface="Noto Sans SC"/>
                <a:cs typeface="Noto Sans SC"/>
                <a:sym typeface="Noto Sans SC"/>
              </a:rPr>
              <a:t>专为常规小卷胶带设计，采用耐用PS塑料制成，整体造型小巧精致。底座宽大，能有效节省桌面空间，提升办公收纳的整洁度与便利性。</a:t>
            </a:r>
            <a:endParaRPr lang="en-US" sz="1100"/>
          </a:p>
        </p:txBody>
      </p:sp>
      <p:sp>
        <p:nvSpPr>
          <p:cNvPr id="13" name="AutoShape 13"/>
          <p:cNvSpPr/>
          <p:nvPr/>
        </p:nvSpPr>
        <p:spPr>
          <a:xfrm>
            <a:off x="5080000" y="3429000"/>
            <a:ext cx="5842000" cy="1206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5080000" y="3429000"/>
            <a:ext cx="50800" cy="1206500"/>
          </a:xfrm>
          <a:prstGeom prst="roundRect">
            <a:avLst>
              <a:gd name="adj" fmla="val 0"/>
            </a:avLst>
          </a:prstGeom>
          <a:solidFill>
            <a:srgbClr val="6B7280">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270500" y="3530600"/>
            <a:ext cx="5461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F2937"/>
                </a:solidFill>
                <a:latin typeface="Noto Sans SC"/>
                <a:ea typeface="Noto Sans SC"/>
                <a:cs typeface="Noto Sans SC"/>
                <a:sym typeface="Noto Sans SC"/>
              </a:rPr>
              <a:t>English Description:</a:t>
            </a:r>
            <a:r>
              <a:rPr lang="en-US" sz="1300" b="0" i="0" u="none" strike="noStrike">
                <a:solidFill>
                  <a:srgbClr val="374151"/>
                </a:solidFill>
                <a:latin typeface="Noto Sans SC"/>
                <a:ea typeface="Noto Sans SC"/>
                <a:cs typeface="Noto Sans SC"/>
                <a:sym typeface="Noto Sans SC"/>
              </a:rPr>
              <a:t>Tape Holder with outer diameter 68mm and height 25mm. Made of PS plastic, it fits standard small tape rolls perfectly. The design ensures stable placement on the desk, helping to save space and keep the workspace organized.</a:t>
            </a:r>
            <a:endParaRPr lang="en-US" sz="1100"/>
          </a:p>
        </p:txBody>
      </p:sp>
      <p:sp>
        <p:nvSpPr>
          <p:cNvPr id="16" name="AutoShape 16"/>
          <p:cNvSpPr/>
          <p:nvPr/>
        </p:nvSpPr>
        <p:spPr>
          <a:xfrm>
            <a:off x="5080000" y="4826000"/>
            <a:ext cx="5842000" cy="1206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5080000" y="4826000"/>
            <a:ext cx="50800" cy="1206500"/>
          </a:xfrm>
          <a:prstGeom prst="roundRect">
            <a:avLst>
              <a:gd name="adj" fmla="val 0"/>
            </a:avLst>
          </a:prstGeom>
          <a:solidFill>
            <a:srgbClr val="9CA3AF">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5270500" y="4927600"/>
            <a:ext cx="5461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1F2937"/>
                </a:solidFill>
                <a:latin typeface="Noto Sans SC"/>
                <a:ea typeface="Noto Sans SC"/>
                <a:cs typeface="Noto Sans SC"/>
                <a:sym typeface="Noto Sans SC"/>
              </a:rPr>
              <a:t>日本語紹介:</a:t>
            </a:r>
            <a:r>
              <a:rPr lang="en-US" sz="1300" b="0" i="0" u="none" strike="noStrike">
                <a:solidFill>
                  <a:srgbClr val="374151"/>
                </a:solidFill>
                <a:latin typeface="Noto Sans SC"/>
                <a:ea typeface="Noto Sans SC"/>
                <a:cs typeface="Noto Sans SC"/>
                <a:sym typeface="Noto Sans SC"/>
              </a:rPr>
              <a:t>コンパクトなテープホルダーで、外径68mm、高さ25mmのサイズ。PSプラスチック製で耐久性に優れ、一般的な小型テープに対応します。安定した設置と省スペース設計で、デスク周りをスッキリ整理できます。</a:t>
            </a: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Factory Picture</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1" name="AutoShape 11"/>
          <p:cNvSpPr/>
          <p:nvPr/>
        </p:nvSpPr>
        <p:spPr>
          <a:xfrm>
            <a:off x="5778500" y="20574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endParaRPr lang="en-US" sz="1100"/>
          </a:p>
        </p:txBody>
      </p:sp>
      <p:grpSp>
        <p:nvGrpSpPr>
          <p:cNvPr id="115" name="组合 114"/>
          <p:cNvGrpSpPr/>
          <p:nvPr>
            <p:custDataLst>
              <p:tags r:id="rId1"/>
            </p:custDataLst>
          </p:nvPr>
        </p:nvGrpSpPr>
        <p:grpSpPr>
          <a:xfrm rot="0">
            <a:off x="1238941" y="1660496"/>
            <a:ext cx="1418730" cy="1945351"/>
            <a:chOff x="4143" y="2221"/>
            <a:chExt cx="10713" cy="14700"/>
          </a:xfrm>
        </p:grpSpPr>
        <p:sp>
          <p:nvSpPr>
            <p:cNvPr id="116" name="对角圆角矩形 115"/>
            <p:cNvSpPr/>
            <p:nvPr>
              <p:custDataLst>
                <p:tags r:id="rId2"/>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17" name="图片 116" descr="E:/设计图片素材/guillaume-briard-CJp8wVjGZ88-unsplash.jpgguillaume-briard-CJp8wVjGZ88-unsplash"/>
            <p:cNvPicPr>
              <a:picLocks noChangeAspect="1"/>
            </p:cNvPicPr>
            <p:nvPr>
              <p:custDataLst>
                <p:tags r:id="rId3"/>
              </p:custDataLst>
            </p:nvPr>
          </p:nvPicPr>
          <p:blipFill>
            <a:blip r:embed="rId4"/>
            <a:srcRect l="23444" r="23444"/>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grpSp>
        <p:nvGrpSpPr>
          <p:cNvPr id="90" name="组合 89"/>
          <p:cNvGrpSpPr/>
          <p:nvPr>
            <p:custDataLst>
              <p:tags r:id="rId5"/>
            </p:custDataLst>
          </p:nvPr>
        </p:nvGrpSpPr>
        <p:grpSpPr>
          <a:xfrm rot="0">
            <a:off x="1342217" y="3824733"/>
            <a:ext cx="1888153" cy="2589020"/>
            <a:chOff x="4143" y="2221"/>
            <a:chExt cx="10713" cy="14700"/>
          </a:xfrm>
        </p:grpSpPr>
        <p:sp>
          <p:nvSpPr>
            <p:cNvPr id="91" name="对角圆角矩形 90"/>
            <p:cNvSpPr/>
            <p:nvPr>
              <p:custDataLst>
                <p:tags r:id="rId6"/>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92" name="图片 91" descr="E:/设计图片素材/guillaume-briard-CJp8wVjGZ88-unsplash.jpgguillaume-briard-CJp8wVjGZ88-unsplash"/>
            <p:cNvPicPr>
              <a:picLocks noChangeAspect="1"/>
            </p:cNvPicPr>
            <p:nvPr>
              <p:custDataLst>
                <p:tags r:id="rId7"/>
              </p:custDataLst>
            </p:nvPr>
          </p:nvPicPr>
          <p:blipFill>
            <a:blip r:embed="rId8"/>
            <a:srcRect l="-31" t="5491" r="-31" b="5491"/>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grpSp>
        <p:nvGrpSpPr>
          <p:cNvPr id="84" name="组合 83"/>
          <p:cNvGrpSpPr/>
          <p:nvPr>
            <p:custDataLst>
              <p:tags r:id="rId9"/>
            </p:custDataLst>
          </p:nvPr>
        </p:nvGrpSpPr>
        <p:grpSpPr>
          <a:xfrm rot="0">
            <a:off x="3499690" y="3870408"/>
            <a:ext cx="1656503" cy="2271383"/>
            <a:chOff x="4143" y="2221"/>
            <a:chExt cx="10713" cy="14700"/>
          </a:xfrm>
        </p:grpSpPr>
        <p:sp>
          <p:nvSpPr>
            <p:cNvPr id="85" name="对角圆角矩形 84"/>
            <p:cNvSpPr/>
            <p:nvPr>
              <p:custDataLst>
                <p:tags r:id="rId10"/>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86" name="图片 85" descr="E:/设计图片素材/guillaume-briard-CJp8wVjGZ88-unsplash.jpgguillaume-briard-CJp8wVjGZ88-unsplash"/>
            <p:cNvPicPr>
              <a:picLocks noChangeAspect="1"/>
            </p:cNvPicPr>
            <p:nvPr>
              <p:custDataLst>
                <p:tags r:id="rId11"/>
              </p:custDataLst>
            </p:nvPr>
          </p:nvPicPr>
          <p:blipFill>
            <a:blip r:embed="rId12"/>
            <a:srcRect l="-31" t="9279" r="-31" b="9279"/>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grpSp>
        <p:nvGrpSpPr>
          <p:cNvPr id="28" name="组合 27"/>
          <p:cNvGrpSpPr/>
          <p:nvPr>
            <p:custDataLst>
              <p:tags r:id="rId13"/>
            </p:custDataLst>
          </p:nvPr>
        </p:nvGrpSpPr>
        <p:grpSpPr>
          <a:xfrm rot="0">
            <a:off x="5625979" y="3823766"/>
            <a:ext cx="1826471" cy="2504442"/>
            <a:chOff x="4143" y="2221"/>
            <a:chExt cx="10713" cy="14700"/>
          </a:xfrm>
        </p:grpSpPr>
        <p:sp>
          <p:nvSpPr>
            <p:cNvPr id="30" name="对角圆角矩形 29"/>
            <p:cNvSpPr/>
            <p:nvPr>
              <p:custDataLst>
                <p:tags r:id="rId14"/>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31" name="图片 30" descr="E:/设计图片素材/guillaume-briard-CJp8wVjGZ88-unsplash.jpgguillaume-briard-CJp8wVjGZ88-unsplash"/>
            <p:cNvPicPr>
              <a:picLocks noChangeAspect="1"/>
            </p:cNvPicPr>
            <p:nvPr>
              <p:custDataLst>
                <p:tags r:id="rId15"/>
              </p:custDataLst>
            </p:nvPr>
          </p:nvPicPr>
          <p:blipFill>
            <a:blip r:embed="rId16"/>
            <a:srcRect l="-31" t="5090" r="-31" b="5090"/>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grpSp>
        <p:nvGrpSpPr>
          <p:cNvPr id="112" name="组合 111"/>
          <p:cNvGrpSpPr/>
          <p:nvPr>
            <p:custDataLst>
              <p:tags r:id="rId17"/>
            </p:custDataLst>
          </p:nvPr>
        </p:nvGrpSpPr>
        <p:grpSpPr>
          <a:xfrm rot="0">
            <a:off x="3395174" y="1609179"/>
            <a:ext cx="1427443" cy="1957298"/>
            <a:chOff x="4143" y="2221"/>
            <a:chExt cx="10713" cy="14700"/>
          </a:xfrm>
        </p:grpSpPr>
        <p:sp>
          <p:nvSpPr>
            <p:cNvPr id="113" name="对角圆角矩形 112"/>
            <p:cNvSpPr/>
            <p:nvPr>
              <p:custDataLst>
                <p:tags r:id="rId18"/>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14" name="图片 113" descr="E:/设计图片素材/guillaume-briard-CJp8wVjGZ88-unsplash.jpgguillaume-briard-CJp8wVjGZ88-unsplash"/>
            <p:cNvPicPr>
              <a:picLocks noChangeAspect="1"/>
            </p:cNvPicPr>
            <p:nvPr>
              <p:custDataLst>
                <p:tags r:id="rId19"/>
              </p:custDataLst>
            </p:nvPr>
          </p:nvPicPr>
          <p:blipFill>
            <a:blip r:embed="rId20"/>
            <a:srcRect l="17232" r="17232"/>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grpSp>
        <p:nvGrpSpPr>
          <p:cNvPr id="101" name="组合 100"/>
          <p:cNvGrpSpPr/>
          <p:nvPr>
            <p:custDataLst>
              <p:tags r:id="rId21"/>
            </p:custDataLst>
          </p:nvPr>
        </p:nvGrpSpPr>
        <p:grpSpPr>
          <a:xfrm rot="0">
            <a:off x="5367020" y="1604010"/>
            <a:ext cx="1305560" cy="1998980"/>
            <a:chOff x="4143" y="2221"/>
            <a:chExt cx="10713" cy="14700"/>
          </a:xfrm>
        </p:grpSpPr>
        <p:sp>
          <p:nvSpPr>
            <p:cNvPr id="102" name="对角圆角矩形 101"/>
            <p:cNvSpPr/>
            <p:nvPr>
              <p:custDataLst>
                <p:tags r:id="rId22"/>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103" name="图片 102" descr="E:/设计图片素材/guillaume-briard-CJp8wVjGZ88-unsplash.jpgguillaume-briard-CJp8wVjGZ88-unsplash"/>
            <p:cNvPicPr>
              <a:picLocks noChangeAspect="1"/>
            </p:cNvPicPr>
            <p:nvPr>
              <p:custDataLst>
                <p:tags r:id="rId23"/>
              </p:custDataLst>
            </p:nvPr>
          </p:nvPicPr>
          <p:blipFill>
            <a:blip r:embed="rId24"/>
            <a:srcRect l="29979" r="29979"/>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grpSp>
        <p:nvGrpSpPr>
          <p:cNvPr id="23" name="组合 22"/>
          <p:cNvGrpSpPr/>
          <p:nvPr>
            <p:custDataLst>
              <p:tags r:id="rId25"/>
            </p:custDataLst>
          </p:nvPr>
        </p:nvGrpSpPr>
        <p:grpSpPr>
          <a:xfrm rot="0">
            <a:off x="7121509" y="1581650"/>
            <a:ext cx="1447289" cy="1984510"/>
            <a:chOff x="4143" y="2221"/>
            <a:chExt cx="10713" cy="14700"/>
          </a:xfrm>
        </p:grpSpPr>
        <p:sp>
          <p:nvSpPr>
            <p:cNvPr id="24" name="对角圆角矩形 23"/>
            <p:cNvSpPr/>
            <p:nvPr>
              <p:custDataLst>
                <p:tags r:id="rId26"/>
              </p:custDataLst>
            </p:nvPr>
          </p:nvSpPr>
          <p:spPr>
            <a:xfrm>
              <a:off x="4143" y="2221"/>
              <a:ext cx="9856" cy="13981"/>
            </a:xfrm>
            <a:prstGeom prst="round2DiagRect">
              <a:avLst>
                <a:gd name="adj1" fmla="val 22507"/>
                <a:gd name="adj2" fmla="val 0"/>
              </a:avLst>
            </a:prstGeom>
            <a:solidFill>
              <a:schemeClr val="accent1">
                <a:lumMod val="20000"/>
                <a:lumOff val="80000"/>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29" name="图片 28" descr="E:/设计图片素材/guillaume-briard-CJp8wVjGZ88-unsplash.jpgguillaume-briard-CJp8wVjGZ88-unsplash"/>
            <p:cNvPicPr>
              <a:picLocks noChangeAspect="1"/>
            </p:cNvPicPr>
            <p:nvPr>
              <p:custDataLst>
                <p:tags r:id="rId27"/>
              </p:custDataLst>
            </p:nvPr>
          </p:nvPicPr>
          <p:blipFill>
            <a:blip r:embed="rId28"/>
            <a:srcRect l="30036" r="30036"/>
            <a:stretch>
              <a:fillRect/>
            </a:stretch>
          </p:blipFill>
          <p:spPr>
            <a:xfrm>
              <a:off x="4924" y="2857"/>
              <a:ext cx="9932" cy="14064"/>
            </a:xfrm>
            <a:prstGeom prst="round2DiagRect">
              <a:avLst>
                <a:gd name="adj1" fmla="val 15840"/>
                <a:gd name="adj2" fmla="val 0"/>
              </a:avLst>
            </a:prstGeom>
            <a:ln w="6350" cap="flat" cmpd="sng" algn="ctr">
              <a:solidFill>
                <a:schemeClr val="tx1">
                  <a:lumMod val="100000"/>
                  <a:alpha val="5000"/>
                </a:schemeClr>
              </a:solidFill>
              <a:prstDash val="solid"/>
              <a:round/>
              <a:headEnd type="none" w="med" len="med"/>
              <a:tailEnd type="none" w="med" len="med"/>
            </a:ln>
            <a:effectLst>
              <a:outerShdw blurRad="152400" dist="38100" dir="2700000" algn="tl" rotWithShape="0">
                <a:schemeClr val="tx1">
                  <a:alpha val="20000"/>
                </a:schemeClr>
              </a:outerShdw>
            </a:effectLst>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Foldable Plastic Cutting Board</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762000" y="1524000"/>
            <a:ext cx="10668000" cy="4572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52903_60_176.jpg微信图片_20260614152903_60_176"/>
          <p:cNvPicPr>
            <a:picLocks noChangeAspect="1"/>
          </p:cNvPicPr>
          <p:nvPr/>
        </p:nvPicPr>
        <p:blipFill>
          <a:blip r:embed="rId1"/>
          <a:srcRect t="10946" b="10823"/>
          <a:stretch>
            <a:fillRect/>
          </a:stretch>
        </p:blipFill>
        <p:spPr>
          <a:xfrm>
            <a:off x="1143000" y="2032000"/>
            <a:ext cx="3302000" cy="3302000"/>
          </a:xfrm>
          <a:prstGeom prst="rect">
            <a:avLst/>
          </a:prstGeom>
          <a:noFill/>
          <a:ln w="25400" cap="flat" cmpd="sng">
            <a:noFill/>
            <a:prstDash val="solid"/>
            <a:round/>
          </a:ln>
        </p:spPr>
      </p:pic>
      <p:cxnSp>
        <p:nvCxnSpPr>
          <p:cNvPr id="5" name="Connector 5"/>
          <p:cNvCxnSpPr/>
          <p:nvPr/>
        </p:nvCxnSpPr>
        <p:spPr>
          <a:xfrm rot="5387722">
            <a:off x="3302000" y="3676661"/>
            <a:ext cx="355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6" name="AutoShape 6"/>
          <p:cNvSpPr/>
          <p:nvPr/>
        </p:nvSpPr>
        <p:spPr>
          <a:xfrm>
            <a:off x="5461000" y="1905000"/>
            <a:ext cx="2476500" cy="1270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1500" y="2095500"/>
            <a:ext cx="304800" cy="304800"/>
          </a:xfrm>
          <a:prstGeom prst="rect">
            <a:avLst/>
          </a:prstGeom>
        </p:spPr>
      </p:pic>
      <p:sp>
        <p:nvSpPr>
          <p:cNvPr id="8" name="AutoShape 8"/>
          <p:cNvSpPr/>
          <p:nvPr/>
        </p:nvSpPr>
        <p:spPr>
          <a:xfrm>
            <a:off x="6096000" y="2057400"/>
            <a:ext cx="1714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耐热安全材质</a:t>
            </a:r>
            <a:endParaRPr lang="en-US" sz="1100"/>
          </a:p>
        </p:txBody>
      </p:sp>
      <p:sp>
        <p:nvSpPr>
          <p:cNvPr id="9" name="AutoShape 9"/>
          <p:cNvSpPr/>
          <p:nvPr/>
        </p:nvSpPr>
        <p:spPr>
          <a:xfrm>
            <a:off x="5651500" y="2603500"/>
            <a:ext cx="2159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4B5563"/>
                </a:solidFill>
                <a:latin typeface="Noto Sans SC"/>
                <a:ea typeface="Noto Sans SC"/>
                <a:cs typeface="Noto Sans SC"/>
                <a:sym typeface="Noto Sans SC"/>
              </a:rPr>
              <a:t>采用优质PP材质，可耐100℃高温，切配果蔬肉类安全放心。</a:t>
            </a:r>
            <a:endParaRPr lang="en-US" sz="1100"/>
          </a:p>
        </p:txBody>
      </p:sp>
      <p:sp>
        <p:nvSpPr>
          <p:cNvPr id="10" name="AutoShape 10"/>
          <p:cNvSpPr/>
          <p:nvPr/>
        </p:nvSpPr>
        <p:spPr>
          <a:xfrm>
            <a:off x="8128000" y="1905000"/>
            <a:ext cx="2476500" cy="1270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318500" y="2095500"/>
            <a:ext cx="304800" cy="304800"/>
          </a:xfrm>
          <a:prstGeom prst="rect">
            <a:avLst/>
          </a:prstGeom>
        </p:spPr>
      </p:pic>
      <p:sp>
        <p:nvSpPr>
          <p:cNvPr id="12" name="AutoShape 12"/>
          <p:cNvSpPr/>
          <p:nvPr/>
        </p:nvSpPr>
        <p:spPr>
          <a:xfrm>
            <a:off x="8763000" y="2057400"/>
            <a:ext cx="17145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折叠设计省空间</a:t>
            </a:r>
            <a:endParaRPr lang="en-US" sz="1100"/>
          </a:p>
        </p:txBody>
      </p:sp>
      <p:sp>
        <p:nvSpPr>
          <p:cNvPr id="13" name="AutoShape 13"/>
          <p:cNvSpPr/>
          <p:nvPr/>
        </p:nvSpPr>
        <p:spPr>
          <a:xfrm>
            <a:off x="8318500" y="2603500"/>
            <a:ext cx="2159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200" b="0" i="0" u="none" strike="noStrike">
                <a:solidFill>
                  <a:srgbClr val="4B5563"/>
                </a:solidFill>
                <a:latin typeface="Noto Sans SC"/>
                <a:ea typeface="Noto Sans SC"/>
                <a:cs typeface="Noto Sans SC"/>
                <a:sym typeface="Noto Sans SC"/>
              </a:rPr>
              <a:t>可折叠结构设计，轻松收纳于橱柜缝隙，让小厨房也能井井有条。</a:t>
            </a:r>
            <a:endParaRPr lang="en-US" sz="1100"/>
          </a:p>
        </p:txBody>
      </p:sp>
      <p:sp>
        <p:nvSpPr>
          <p:cNvPr id="14" name="AutoShape 14"/>
          <p:cNvSpPr/>
          <p:nvPr/>
        </p:nvSpPr>
        <p:spPr>
          <a:xfrm>
            <a:off x="5461000" y="3429000"/>
            <a:ext cx="5143500" cy="889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5651500" y="3556000"/>
            <a:ext cx="146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318×207</a:t>
            </a:r>
            <a:r>
              <a:rPr lang="en-US" sz="1200" b="0" i="0" u="none" strike="noStrike">
                <a:solidFill>
                  <a:srgbClr val="6B7280"/>
                </a:solidFill>
                <a:latin typeface="Noto Sans SC"/>
                <a:ea typeface="Noto Sans SC"/>
                <a:cs typeface="Noto Sans SC"/>
                <a:sym typeface="Noto Sans SC"/>
              </a:rPr>
              <a:t>mm</a:t>
            </a:r>
            <a:endParaRPr lang="en-US" sz="1100"/>
          </a:p>
          <a:p>
            <a:pPr marL="0" indent="0" algn="l">
              <a:lnSpc>
                <a:spcPct val="125000"/>
              </a:lnSpc>
            </a:pPr>
            <a:r>
              <a:rPr lang="en-US" sz="1200" b="0" i="0" u="none" strike="noStrike">
                <a:solidFill>
                  <a:srgbClr val="6B7280"/>
                </a:solidFill>
                <a:latin typeface="Noto Sans SC"/>
                <a:ea typeface="Noto Sans SC"/>
                <a:cs typeface="Noto Sans SC"/>
                <a:sym typeface="Noto Sans SC"/>
              </a:rPr>
              <a:t>黄金切配尺寸</a:t>
            </a:r>
            <a:endParaRPr lang="en-US" sz="1200" b="0" i="0" u="none" strike="noStrike">
              <a:solidFill>
                <a:srgbClr val="6B7280"/>
              </a:solidFill>
              <a:latin typeface="Noto Sans SC"/>
              <a:ea typeface="Noto Sans SC"/>
              <a:cs typeface="Noto Sans SC"/>
              <a:sym typeface="Noto Sans SC"/>
            </a:endParaRPr>
          </a:p>
        </p:txBody>
      </p:sp>
      <p:cxnSp>
        <p:nvCxnSpPr>
          <p:cNvPr id="16" name="Connector 16"/>
          <p:cNvCxnSpPr/>
          <p:nvPr/>
        </p:nvCxnSpPr>
        <p:spPr>
          <a:xfrm rot="5331254">
            <a:off x="6921500" y="3867213"/>
            <a:ext cx="635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7" name="AutoShape 17"/>
          <p:cNvSpPr/>
          <p:nvPr/>
        </p:nvSpPr>
        <p:spPr>
          <a:xfrm>
            <a:off x="7366000" y="3556000"/>
            <a:ext cx="14605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1.8</a:t>
            </a:r>
            <a:r>
              <a:rPr lang="en-US" sz="1200" b="0" i="0" u="none" strike="noStrike">
                <a:solidFill>
                  <a:srgbClr val="6B7280"/>
                </a:solidFill>
                <a:latin typeface="Noto Sans SC"/>
                <a:ea typeface="Noto Sans SC"/>
                <a:cs typeface="Noto Sans SC"/>
                <a:sym typeface="Noto Sans SC"/>
              </a:rPr>
              <a:t>mm</a:t>
            </a:r>
            <a:endParaRPr lang="en-US" sz="1100"/>
          </a:p>
          <a:p>
            <a:pPr marL="0" indent="0" algn="l">
              <a:lnSpc>
                <a:spcPct val="125000"/>
              </a:lnSpc>
            </a:pPr>
            <a:r>
              <a:rPr lang="en-US" sz="1200" b="0" i="0" u="none" strike="noStrike">
                <a:solidFill>
                  <a:srgbClr val="6B7280"/>
                </a:solidFill>
                <a:latin typeface="Noto Sans SC"/>
                <a:ea typeface="Noto Sans SC"/>
                <a:cs typeface="Noto Sans SC"/>
                <a:sym typeface="Noto Sans SC"/>
              </a:rPr>
              <a:t>轻薄坚韧厚度</a:t>
            </a:r>
            <a:endParaRPr lang="en-US" sz="1200" b="0" i="0" u="none" strike="noStrike">
              <a:solidFill>
                <a:srgbClr val="6B7280"/>
              </a:solidFill>
              <a:latin typeface="Noto Sans SC"/>
              <a:ea typeface="Noto Sans SC"/>
              <a:cs typeface="Noto Sans SC"/>
              <a:sym typeface="Noto Sans SC"/>
            </a:endParaRPr>
          </a:p>
        </p:txBody>
      </p:sp>
      <p:cxnSp>
        <p:nvCxnSpPr>
          <p:cNvPr id="18" name="Connector 18"/>
          <p:cNvCxnSpPr/>
          <p:nvPr/>
        </p:nvCxnSpPr>
        <p:spPr>
          <a:xfrm rot="5331254">
            <a:off x="8636000" y="3867213"/>
            <a:ext cx="635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9" name="AutoShape 19"/>
          <p:cNvSpPr/>
          <p:nvPr/>
        </p:nvSpPr>
        <p:spPr>
          <a:xfrm>
            <a:off x="9080500" y="3556000"/>
            <a:ext cx="1397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114</a:t>
            </a:r>
            <a:r>
              <a:rPr lang="en-US" sz="1200" b="0" i="0" u="none" strike="noStrike">
                <a:solidFill>
                  <a:srgbClr val="6B7280"/>
                </a:solidFill>
                <a:latin typeface="Noto Sans SC"/>
                <a:ea typeface="Noto Sans SC"/>
                <a:cs typeface="Noto Sans SC"/>
                <a:sym typeface="Noto Sans SC"/>
              </a:rPr>
              <a:t>g</a:t>
            </a:r>
            <a:endParaRPr lang="en-US" sz="1100"/>
          </a:p>
          <a:p>
            <a:pPr marL="0" indent="0" algn="l">
              <a:lnSpc>
                <a:spcPct val="125000"/>
              </a:lnSpc>
            </a:pPr>
            <a:r>
              <a:rPr lang="en-US" sz="1200" b="0" i="0" u="none" strike="noStrike">
                <a:solidFill>
                  <a:srgbClr val="6B7280"/>
                </a:solidFill>
                <a:latin typeface="Noto Sans SC"/>
                <a:ea typeface="Noto Sans SC"/>
                <a:cs typeface="Noto Sans SC"/>
                <a:sym typeface="Noto Sans SC"/>
              </a:rPr>
              <a:t>轻量化易操作</a:t>
            </a:r>
            <a:endParaRPr lang="en-US" sz="1200" b="0" i="0" u="none" strike="noStrike">
              <a:solidFill>
                <a:srgbClr val="6B7280"/>
              </a:solidFill>
              <a:latin typeface="Noto Sans SC"/>
              <a:ea typeface="Noto Sans SC"/>
              <a:cs typeface="Noto Sans SC"/>
              <a:sym typeface="Noto Sans SC"/>
            </a:endParaRPr>
          </a:p>
        </p:txBody>
      </p:sp>
      <p:sp>
        <p:nvSpPr>
          <p:cNvPr id="20" name="AutoShape 20"/>
          <p:cNvSpPr/>
          <p:nvPr/>
        </p:nvSpPr>
        <p:spPr>
          <a:xfrm>
            <a:off x="5461000" y="4572000"/>
            <a:ext cx="5143500" cy="1206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21" name="AutoShape 21"/>
          <p:cNvSpPr/>
          <p:nvPr/>
        </p:nvSpPr>
        <p:spPr>
          <a:xfrm>
            <a:off x="5651500" y="4673600"/>
            <a:ext cx="47625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200" b="1" i="0" u="none" strike="noStrike">
                <a:solidFill>
                  <a:srgbClr val="1F2937"/>
                </a:solidFill>
                <a:latin typeface="Noto Sans SC"/>
                <a:ea typeface="Noto Sans SC"/>
                <a:cs typeface="Noto Sans SC"/>
                <a:sym typeface="Noto Sans SC"/>
              </a:rPr>
              <a:t>EN:</a:t>
            </a:r>
            <a:r>
              <a:rPr lang="en-US" sz="1200" b="0" i="0" u="none" strike="noStrike">
                <a:solidFill>
                  <a:srgbClr val="4B5563"/>
                </a:solidFill>
                <a:latin typeface="Noto Sans SC"/>
                <a:ea typeface="Noto Sans SC"/>
                <a:cs typeface="Noto Sans SC"/>
                <a:sym typeface="Noto Sans SC"/>
              </a:rPr>
              <a:t>Foldable Cutting Board. Size: 318×207mm, thickness 1.8mm. Heat resistant up to 100℃, foldable for easy storage, ideal for kitchen food prep.</a:t>
            </a:r>
            <a:endParaRPr lang="en-US" sz="1100"/>
          </a:p>
          <a:p>
            <a:pPr marL="0" indent="0" algn="l">
              <a:lnSpc>
                <a:spcPct val="117000"/>
              </a:lnSpc>
            </a:pPr>
            <a:r>
              <a:rPr lang="en-US" sz="1200" b="1" i="0" u="none" strike="noStrike">
                <a:solidFill>
                  <a:srgbClr val="1F2937"/>
                </a:solidFill>
                <a:latin typeface="Noto Sans SC"/>
                <a:ea typeface="Noto Sans SC"/>
                <a:cs typeface="Noto Sans SC"/>
                <a:sym typeface="Noto Sans SC"/>
              </a:rPr>
              <a:t>JP:</a:t>
            </a:r>
            <a:r>
              <a:rPr lang="en-US" sz="1200" b="0" i="0" u="none" strike="noStrike">
                <a:solidFill>
                  <a:srgbClr val="4B5563"/>
                </a:solidFill>
                <a:latin typeface="Noto Sans SC"/>
                <a:ea typeface="Noto Sans SC"/>
                <a:cs typeface="Noto Sans SC"/>
                <a:sym typeface="Noto Sans SC"/>
              </a:rPr>
              <a:t>折りたたみまな板。サイズ318×207mm、厚さ1.8mm。耐熱100℃、折りたたみ収納可能で、キッチンの野菜・肉の調理に最適です。</a:t>
            </a:r>
            <a:endParaRPr lang="en-US" sz="1200" b="0" i="0" u="none" strike="noStrike">
              <a:solidFill>
                <a:srgbClr val="4B5563"/>
              </a:solidFill>
              <a:latin typeface="Noto Sans SC"/>
              <a:ea typeface="Noto Sans SC"/>
              <a:cs typeface="Noto Sans SC"/>
              <a:sym typeface="Noto Sans S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4572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Silicone Soup Spoon</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508000" y="1397000"/>
            <a:ext cx="11176000" cy="4699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52904_61_176.jpg微信图片_20260614152904_61_176"/>
          <p:cNvPicPr>
            <a:picLocks noChangeAspect="1"/>
          </p:cNvPicPr>
          <p:nvPr/>
        </p:nvPicPr>
        <p:blipFill>
          <a:blip r:embed="rId1"/>
          <a:srcRect t="23393" b="23393"/>
          <a:stretch>
            <a:fillRect/>
          </a:stretch>
        </p:blipFill>
        <p:spPr>
          <a:xfrm>
            <a:off x="889000" y="1905000"/>
            <a:ext cx="3556000" cy="3556000"/>
          </a:xfrm>
          <a:prstGeom prst="rect">
            <a:avLst/>
          </a:prstGeom>
          <a:noFill/>
          <a:ln w="25400" cap="flat" cmpd="sng">
            <a:noFill/>
            <a:prstDash val="solid"/>
            <a:round/>
          </a:ln>
        </p:spPr>
      </p:pic>
      <p:cxnSp>
        <p:nvCxnSpPr>
          <p:cNvPr id="5" name="Connector 5"/>
          <p:cNvCxnSpPr/>
          <p:nvPr/>
        </p:nvCxnSpPr>
        <p:spPr>
          <a:xfrm rot="5387722">
            <a:off x="3302000" y="3676661"/>
            <a:ext cx="3556000" cy="12700"/>
          </a:xfrm>
          <a:prstGeom prst="straightConnector1">
            <a:avLst/>
          </a:prstGeom>
          <a:solidFill>
            <a:srgbClr val="DEE0E3">
              <a:alpha val="100000"/>
            </a:srgbClr>
          </a:solidFill>
          <a:ln w="12700" cap="flat" cmpd="sng">
            <a:solidFill>
              <a:srgbClr val="1F2937">
                <a:alpha val="10000"/>
              </a:srgbClr>
            </a:solidFill>
            <a:prstDash val="solid"/>
            <a:round/>
            <a:headEnd type="none" w="med" len="med"/>
            <a:tailEnd type="none" w="med" len="med"/>
          </a:ln>
        </p:spPr>
      </p:cxnSp>
      <p:sp>
        <p:nvSpPr>
          <p:cNvPr id="6" name="AutoShape 6"/>
          <p:cNvSpPr/>
          <p:nvPr/>
        </p:nvSpPr>
        <p:spPr>
          <a:xfrm>
            <a:off x="5461000" y="1905000"/>
            <a:ext cx="5842000" cy="3556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1F2937"/>
                </a:solidFill>
                <a:latin typeface="Noto Sans SC"/>
                <a:ea typeface="Noto Sans SC"/>
                <a:cs typeface="Noto Sans SC"/>
                <a:sym typeface="Noto Sans SC"/>
              </a:rPr>
              <a:t>精巧规格，便携实用</a:t>
            </a:r>
            <a:endParaRPr lang="en-US" sz="1100"/>
          </a:p>
        </p:txBody>
      </p:sp>
      <p:cxnSp>
        <p:nvCxnSpPr>
          <p:cNvPr id="7" name="Connector 7"/>
          <p:cNvCxnSpPr/>
          <p:nvPr/>
        </p:nvCxnSpPr>
        <p:spPr>
          <a:xfrm rot="-7473">
            <a:off x="5461007" y="2406650"/>
            <a:ext cx="5842000" cy="12700"/>
          </a:xfrm>
          <a:prstGeom prst="straightConnector1">
            <a:avLst/>
          </a:prstGeom>
          <a:solidFill>
            <a:srgbClr val="DEE0E3">
              <a:alpha val="100000"/>
            </a:srgbClr>
          </a:solidFill>
          <a:ln w="12700" cap="flat" cmpd="sng">
            <a:solidFill>
              <a:srgbClr val="1F2937">
                <a:alpha val="5000"/>
              </a:srgbClr>
            </a:solidFill>
            <a:prstDash val="solid"/>
            <a:round/>
            <a:headEnd type="none" w="med" len="med"/>
            <a:tailEnd type="none" w="med" len="med"/>
          </a:ln>
        </p:spPr>
      </p:cxnSp>
      <p:sp>
        <p:nvSpPr>
          <p:cNvPr id="8" name="AutoShape 8"/>
          <p:cNvSpPr/>
          <p:nvPr/>
        </p:nvSpPr>
        <p:spPr>
          <a:xfrm>
            <a:off x="5461000" y="2603500"/>
            <a:ext cx="2794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总长12cm，勺宽2.4cm，采用尼龙手柄搭配食品级硅胶勺头，握感舒适，大小适中。</a:t>
            </a:r>
            <a:endParaRPr lang="en-US" sz="1100"/>
          </a:p>
        </p:txBody>
      </p:sp>
      <p:sp>
        <p:nvSpPr>
          <p:cNvPr id="9" name="AutoShape 9"/>
          <p:cNvSpPr/>
          <p:nvPr/>
        </p:nvSpPr>
        <p:spPr>
          <a:xfrm>
            <a:off x="8382000" y="2603500"/>
            <a:ext cx="2921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4B5563"/>
                </a:solidFill>
                <a:latin typeface="Noto Sans SC"/>
                <a:ea typeface="Noto Sans SC"/>
                <a:cs typeface="Noto Sans SC"/>
                <a:sym typeface="Noto Sans SC"/>
              </a:rPr>
              <a:t>一体成型设计，无接缝更易清洗，悬挂孔设计便于收纳，不占厨房空间。</a:t>
            </a:r>
            <a:endParaRPr lang="en-US" sz="1100"/>
          </a:p>
        </p:txBody>
      </p:sp>
      <p:cxnSp>
        <p:nvCxnSpPr>
          <p:cNvPr id="10" name="Connector 10"/>
          <p:cNvCxnSpPr/>
          <p:nvPr/>
        </p:nvCxnSpPr>
        <p:spPr>
          <a:xfrm rot="-7473">
            <a:off x="5461007" y="3803650"/>
            <a:ext cx="5842000" cy="12700"/>
          </a:xfrm>
          <a:prstGeom prst="straightConnector1">
            <a:avLst/>
          </a:prstGeom>
          <a:solidFill>
            <a:srgbClr val="DEE0E3">
              <a:alpha val="100000"/>
            </a:srgbClr>
          </a:solidFill>
          <a:ln w="12700" cap="flat" cmpd="sng">
            <a:solidFill>
              <a:srgbClr val="1F2937">
                <a:alpha val="5000"/>
              </a:srgbClr>
            </a:solidFill>
            <a:prstDash val="dash"/>
            <a:round/>
            <a:headEnd type="none" w="med" len="med"/>
            <a:tailEnd type="none" w="med" len="med"/>
          </a:ln>
        </p:spPr>
      </p:cxn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61000" y="4064000"/>
            <a:ext cx="304800" cy="304800"/>
          </a:xfrm>
          <a:prstGeom prst="rect">
            <a:avLst/>
          </a:prstGeom>
        </p:spPr>
      </p:pic>
      <p:sp>
        <p:nvSpPr>
          <p:cNvPr id="12" name="AutoShape 12"/>
          <p:cNvSpPr/>
          <p:nvPr/>
        </p:nvSpPr>
        <p:spPr>
          <a:xfrm>
            <a:off x="5842000" y="40386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耐高温 · 安全耐用</a:t>
            </a:r>
            <a:endParaRPr lang="en-US" sz="1100"/>
          </a:p>
          <a:p>
            <a:pPr marL="0" indent="0" algn="l">
              <a:lnSpc>
                <a:spcPct val="125000"/>
              </a:lnSpc>
            </a:pPr>
            <a:r>
              <a:rPr lang="en-US" sz="1200" b="0" i="0" u="none" strike="noStrike">
                <a:solidFill>
                  <a:srgbClr val="6B7280"/>
                </a:solidFill>
                <a:latin typeface="Noto Sans SC"/>
                <a:ea typeface="Noto Sans SC"/>
                <a:cs typeface="Noto Sans SC"/>
                <a:sym typeface="Noto Sans SC"/>
              </a:rPr>
              <a:t>耐温范围广，可承受高温烹饪环境，材质稳定无异味。</a:t>
            </a:r>
            <a:endParaRPr lang="en-US" sz="1200" b="0" i="0" u="none" strike="noStrike">
              <a:solidFill>
                <a:srgbClr val="6B7280"/>
              </a:solidFill>
              <a:latin typeface="Noto Sans SC"/>
              <a:ea typeface="Noto Sans SC"/>
              <a:cs typeface="Noto Sans SC"/>
              <a:sym typeface="Noto Sans SC"/>
            </a:endParaRPr>
          </a:p>
        </p:txBody>
      </p:sp>
      <p:cxnSp>
        <p:nvCxnSpPr>
          <p:cNvPr id="13" name="Connector 13"/>
          <p:cNvCxnSpPr/>
          <p:nvPr/>
        </p:nvCxnSpPr>
        <p:spPr>
          <a:xfrm rot="5342709">
            <a:off x="8001000" y="4502203"/>
            <a:ext cx="762000" cy="12700"/>
          </a:xfrm>
          <a:prstGeom prst="straightConnector1">
            <a:avLst/>
          </a:prstGeom>
          <a:solidFill>
            <a:srgbClr val="DEE0E3">
              <a:alpha val="100000"/>
            </a:srgbClr>
          </a:solidFill>
          <a:ln w="12700" cap="flat" cmpd="sng">
            <a:solidFill>
              <a:srgbClr val="1F2937">
                <a:alpha val="8000"/>
              </a:srgbClr>
            </a:solidFill>
            <a:prstDash val="solid"/>
            <a:round/>
            <a:headEnd type="none" w="med" len="med"/>
            <a:tailEnd type="none" w="med" len="med"/>
          </a:ln>
        </p:spPr>
      </p:cxnSp>
      <p:pic>
        <p:nvPicPr>
          <p:cNvPr id="14" name="Picture 1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09000" y="4064000"/>
            <a:ext cx="304800" cy="304800"/>
          </a:xfrm>
          <a:prstGeom prst="rect">
            <a:avLst/>
          </a:prstGeom>
        </p:spPr>
      </p:pic>
      <p:sp>
        <p:nvSpPr>
          <p:cNvPr id="15" name="AutoShape 15"/>
          <p:cNvSpPr/>
          <p:nvPr/>
        </p:nvSpPr>
        <p:spPr>
          <a:xfrm>
            <a:off x="8890000" y="4038600"/>
            <a:ext cx="241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1F2937"/>
                </a:solidFill>
                <a:latin typeface="Noto Sans SC"/>
                <a:ea typeface="Noto Sans SC"/>
                <a:cs typeface="Noto Sans SC"/>
                <a:sym typeface="Noto Sans SC"/>
              </a:rPr>
              <a:t>护锅具 · 多场景适配</a:t>
            </a:r>
            <a:endParaRPr lang="en-US" sz="1100"/>
          </a:p>
          <a:p>
            <a:pPr marL="0" indent="0" algn="l">
              <a:lnSpc>
                <a:spcPct val="125000"/>
              </a:lnSpc>
            </a:pPr>
            <a:r>
              <a:rPr lang="en-US" sz="1200" b="0" i="0" u="none" strike="noStrike">
                <a:solidFill>
                  <a:srgbClr val="6B7280"/>
                </a:solidFill>
                <a:latin typeface="Noto Sans SC"/>
                <a:ea typeface="Noto Sans SC"/>
                <a:cs typeface="Noto Sans SC"/>
                <a:sym typeface="Noto Sans SC"/>
              </a:rPr>
              <a:t>柔软硅胶不伤不粘锅涂层，完美适配辅食制作与酱料分装。</a:t>
            </a:r>
            <a:endParaRPr lang="en-US" sz="1200" b="0" i="0" u="none" strike="noStrike">
              <a:solidFill>
                <a:srgbClr val="6B7280"/>
              </a:solidFill>
              <a:latin typeface="Noto Sans SC"/>
              <a:ea typeface="Noto Sans SC"/>
              <a:cs typeface="Noto Sans SC"/>
              <a:sym typeface="Noto Sans SC"/>
            </a:endParaRPr>
          </a:p>
        </p:txBody>
      </p:sp>
      <p:sp>
        <p:nvSpPr>
          <p:cNvPr id="16" name="AutoShape 16"/>
          <p:cNvSpPr/>
          <p:nvPr/>
        </p:nvSpPr>
        <p:spPr>
          <a:xfrm>
            <a:off x="508000" y="6286500"/>
            <a:ext cx="11176000" cy="444500"/>
          </a:xfrm>
          <a:prstGeom prst="roundRect">
            <a:avLst>
              <a:gd name="adj" fmla="val 0"/>
            </a:avLst>
          </a:prstGeom>
          <a:solidFill>
            <a:srgbClr val="1F2937">
              <a:alpha val="3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635000" y="6350000"/>
            <a:ext cx="10922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6B7280"/>
                </a:solidFill>
                <a:latin typeface="Noto Sans SC"/>
                <a:ea typeface="Noto Sans SC"/>
                <a:cs typeface="Noto Sans SC"/>
                <a:sym typeface="Noto Sans SC"/>
              </a:rPr>
              <a:t>English: Mini Silicone Spoon. Total length 12cm, width 2.4cm. High temperature resistant, will not damage non-stick pans. For baby food and sauce. | 日本語: ミニシリコンスプーン。全長12cm、幅2.4cm。耐熱性に優れ、フライパンを傷つけず、離乳食や調味料に最適。</a:t>
            </a:r>
            <a:endParaRPr lang="en-US" sz="11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Pattern Print Silicone Induction Stove Cover Mat</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762000" y="1397000"/>
            <a:ext cx="10668000" cy="482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52905_62_176.jpg微信图片_20260614152905_62_176"/>
          <p:cNvPicPr>
            <a:picLocks noChangeAspect="1"/>
          </p:cNvPicPr>
          <p:nvPr/>
        </p:nvPicPr>
        <p:blipFill>
          <a:blip r:embed="rId1"/>
          <a:srcRect b="15107"/>
          <a:stretch>
            <a:fillRect/>
          </a:stretch>
        </p:blipFill>
        <p:spPr>
          <a:xfrm>
            <a:off x="762000" y="1778000"/>
            <a:ext cx="3013075" cy="2260600"/>
          </a:xfrm>
          <a:prstGeom prst="rect">
            <a:avLst/>
          </a:prstGeom>
          <a:noFill/>
          <a:ln w="25400" cap="flat" cmpd="sng">
            <a:noFill/>
            <a:prstDash val="solid"/>
            <a:round/>
          </a:ln>
        </p:spPr>
      </p:pic>
      <p:sp>
        <p:nvSpPr>
          <p:cNvPr id="5" name="AutoShape 5"/>
          <p:cNvSpPr/>
          <p:nvPr/>
        </p:nvSpPr>
        <p:spPr>
          <a:xfrm>
            <a:off x="1016000" y="4508500"/>
            <a:ext cx="3556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zh-CN" altLang="en-US" sz="1400" b="0" i="0" u="none" strike="noStrike">
                <a:solidFill>
                  <a:srgbClr val="4B5563"/>
                </a:solidFill>
                <a:latin typeface="Noto Sans SC"/>
                <a:ea typeface="Noto Sans SC"/>
                <a:cs typeface="Noto Sans SC"/>
                <a:sym typeface="Noto Sans SC"/>
              </a:rPr>
              <a:t>黑色</a:t>
            </a:r>
            <a:r>
              <a:rPr lang="en-US" sz="1400" b="0" i="0" u="none" strike="noStrike">
                <a:solidFill>
                  <a:srgbClr val="4B5563"/>
                </a:solidFill>
                <a:latin typeface="Noto Sans SC"/>
                <a:ea typeface="Noto Sans SC"/>
                <a:cs typeface="Noto Sans SC"/>
                <a:sym typeface="Noto Sans SC"/>
              </a:rPr>
              <a:t>/灰色款 | 简约纯色设计，适配多种家居风格</a:t>
            </a:r>
            <a:endParaRPr lang="en-US" sz="1100"/>
          </a:p>
        </p:txBody>
      </p:sp>
      <p:cxnSp>
        <p:nvCxnSpPr>
          <p:cNvPr id="6" name="Connector 6"/>
          <p:cNvCxnSpPr/>
          <p:nvPr/>
        </p:nvCxnSpPr>
        <p:spPr>
          <a:xfrm rot="5388910">
            <a:off x="4127500" y="3613160"/>
            <a:ext cx="3937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50000" y="1778000"/>
            <a:ext cx="355600" cy="355600"/>
          </a:xfrm>
          <a:prstGeom prst="rect">
            <a:avLst/>
          </a:prstGeom>
        </p:spPr>
      </p:pic>
      <p:sp>
        <p:nvSpPr>
          <p:cNvPr id="8" name="AutoShape 8"/>
          <p:cNvSpPr/>
          <p:nvPr/>
        </p:nvSpPr>
        <p:spPr>
          <a:xfrm>
            <a:off x="6858000" y="1752600"/>
            <a:ext cx="431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优质硅胶 · 黄金尺寸</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采用食品级硅胶材质，直径21cm，完美适配主流电磁炉面板，柔韧不变形。</a:t>
            </a:r>
            <a:endParaRPr lang="en-US" sz="1300" b="0" i="0" u="none" strike="noStrike">
              <a:solidFill>
                <a:srgbClr val="6B7280"/>
              </a:solidFill>
              <a:latin typeface="Noto Sans SC"/>
              <a:ea typeface="Noto Sans SC"/>
              <a:cs typeface="Noto Sans SC"/>
              <a:sym typeface="Noto Sans SC"/>
            </a:endParaRPr>
          </a:p>
        </p:txBody>
      </p:sp>
      <p:cxnSp>
        <p:nvCxnSpPr>
          <p:cNvPr id="9" name="Connector 9"/>
          <p:cNvCxnSpPr/>
          <p:nvPr/>
        </p:nvCxnSpPr>
        <p:spPr>
          <a:xfrm rot="-9046">
            <a:off x="6350008" y="2914650"/>
            <a:ext cx="4826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50000" y="3175000"/>
            <a:ext cx="355600" cy="355600"/>
          </a:xfrm>
          <a:prstGeom prst="rect">
            <a:avLst/>
          </a:prstGeom>
        </p:spPr>
      </p:pic>
      <p:sp>
        <p:nvSpPr>
          <p:cNvPr id="11" name="AutoShape 11"/>
          <p:cNvSpPr/>
          <p:nvPr/>
        </p:nvSpPr>
        <p:spPr>
          <a:xfrm>
            <a:off x="6858000" y="3149600"/>
            <a:ext cx="4318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耐温抗造 · 全面防护</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耐温范围-20℃~220℃，有效隔热防滑，保护面板防刮花、防油污，延长炉具寿命。</a:t>
            </a:r>
            <a:endParaRPr lang="en-US" sz="1300" b="0" i="0" u="none" strike="noStrike">
              <a:solidFill>
                <a:srgbClr val="6B7280"/>
              </a:solidFill>
              <a:latin typeface="Noto Sans SC"/>
              <a:ea typeface="Noto Sans SC"/>
              <a:cs typeface="Noto Sans SC"/>
              <a:sym typeface="Noto Sans SC"/>
            </a:endParaRPr>
          </a:p>
        </p:txBody>
      </p:sp>
      <p:cxnSp>
        <p:nvCxnSpPr>
          <p:cNvPr id="12" name="Connector 12"/>
          <p:cNvCxnSpPr/>
          <p:nvPr/>
        </p:nvCxnSpPr>
        <p:spPr>
          <a:xfrm rot="-9046">
            <a:off x="6350008" y="4311650"/>
            <a:ext cx="4826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0000" y="4572000"/>
            <a:ext cx="355600" cy="355600"/>
          </a:xfrm>
          <a:prstGeom prst="rect">
            <a:avLst/>
          </a:prstGeom>
        </p:spPr>
      </p:pic>
      <p:sp>
        <p:nvSpPr>
          <p:cNvPr id="14" name="AutoShape 14"/>
          <p:cNvSpPr/>
          <p:nvPr/>
        </p:nvSpPr>
        <p:spPr>
          <a:xfrm>
            <a:off x="6858000" y="4546600"/>
            <a:ext cx="431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易洁易存 · 循环使用</a:t>
            </a:r>
            <a:endParaRPr lang="en-US" sz="1100"/>
          </a:p>
          <a:p>
            <a:pPr marL="0" indent="0" algn="l">
              <a:lnSpc>
                <a:spcPct val="108000"/>
              </a:lnSpc>
            </a:pPr>
            <a:r>
              <a:rPr lang="en-US" sz="1300" b="0" i="0" u="none" strike="noStrike">
                <a:solidFill>
                  <a:srgbClr val="6B7280"/>
                </a:solidFill>
                <a:latin typeface="Noto Sans SC"/>
                <a:ea typeface="Noto Sans SC"/>
                <a:cs typeface="Noto Sans SC"/>
                <a:sym typeface="Noto Sans SC"/>
              </a:rPr>
              <a:t>可直接水洗，速干无异味；柔软可折叠收纳，不占空间，经济环保，长久耐用。</a:t>
            </a:r>
            <a:endParaRPr lang="en-US" sz="1300" b="0" i="0" u="none" strike="noStrike">
              <a:solidFill>
                <a:srgbClr val="6B7280"/>
              </a:solidFill>
              <a:latin typeface="Noto Sans SC"/>
              <a:ea typeface="Noto Sans SC"/>
              <a:cs typeface="Noto Sans SC"/>
              <a:sym typeface="Noto Sans SC"/>
            </a:endParaRPr>
          </a:p>
        </p:txBody>
      </p:sp>
      <p:sp>
        <p:nvSpPr>
          <p:cNvPr id="15" name="AutoShape 15"/>
          <p:cNvSpPr/>
          <p:nvPr/>
        </p:nvSpPr>
        <p:spPr>
          <a:xfrm>
            <a:off x="762000" y="6413500"/>
            <a:ext cx="10668000" cy="304800"/>
          </a:xfrm>
          <a:prstGeom prst="roundRect">
            <a:avLst>
              <a:gd name="adj" fmla="val 0"/>
            </a:avLst>
          </a:prstGeom>
          <a:solidFill>
            <a:srgbClr val="1F2937">
              <a:alpha val="3000"/>
            </a:srgbClr>
          </a:solidFill>
          <a:ln w="25400" cap="flat" cmpd="sng">
            <a:noFill/>
            <a:prstDash val="solid"/>
            <a:round/>
          </a:ln>
        </p:spPr>
        <p:txBody>
          <a:bodyPr vert="horz" wrap="square" lIns="63500" tIns="63500" rIns="63500" bIns="63500" rtlCol="0" anchor="ctr"/>
          <a:lstStyle/>
          <a:p>
            <a:pPr algn="ctr">
              <a:defRPr/>
            </a:pPr>
          </a:p>
        </p:txBody>
      </p:sp>
      <p:sp>
        <p:nvSpPr>
          <p:cNvPr id="16" name="AutoShape 16"/>
          <p:cNvSpPr/>
          <p:nvPr/>
        </p:nvSpPr>
        <p:spPr>
          <a:xfrm>
            <a:off x="762000" y="6413500"/>
            <a:ext cx="106680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9CA3AF"/>
                </a:solidFill>
                <a:latin typeface="Noto Sans SC"/>
                <a:ea typeface="Noto Sans SC"/>
                <a:cs typeface="Noto Sans SC"/>
                <a:sym typeface="Noto Sans SC"/>
              </a:rPr>
              <a:t>English: Printed Silicone Induction Cooker Mat, temp -20℃~220℃, heat insulation, anti-slip, washable. 日本語: プリントシリコンIHマット、耐熱-20℃～220℃、断熱・滑り止め、水洗い可能で繰り返し使用可。</a:t>
            </a:r>
            <a:endParaRPr lang="en-US" sz="1100"/>
          </a:p>
        </p:txBody>
      </p:sp>
      <p:pic>
        <p:nvPicPr>
          <p:cNvPr id="17" name="图片 16" descr="微信图片_20260614152906_63_176"/>
          <p:cNvPicPr>
            <a:picLocks noChangeAspect="1"/>
          </p:cNvPicPr>
          <p:nvPr/>
        </p:nvPicPr>
        <p:blipFill>
          <a:blip r:embed="rId8"/>
          <a:stretch>
            <a:fillRect/>
          </a:stretch>
        </p:blipFill>
        <p:spPr>
          <a:xfrm>
            <a:off x="3456305" y="1870075"/>
            <a:ext cx="2893695" cy="21717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Arial" panose="020B0604020202090204" pitchFamily="34" charset="0"/>
                <a:cs typeface="Arial" panose="020B0604020202090204" pitchFamily="34" charset="0"/>
              </a:rPr>
              <a:t>PP Plastic Storage Box with Flip Lid</a:t>
            </a:r>
            <a:endParaRPr lang="en-US" altLang="zh-CN" sz="2400" b="1">
              <a:latin typeface="Arial" panose="020B0604020202090204" pitchFamily="34" charset="0"/>
              <a:cs typeface="Arial" panose="020B0604020202090204" pitchFamily="3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pic>
        <p:nvPicPr>
          <p:cNvPr id="5" name="Picture 5" descr="C:/Users/Administrator/Desktop/产品图/微信图片_20260614152907_64_176.jpg微信图片_20260614152907_64_176"/>
          <p:cNvPicPr>
            <a:picLocks noChangeAspect="1"/>
          </p:cNvPicPr>
          <p:nvPr/>
        </p:nvPicPr>
        <p:blipFill>
          <a:blip r:embed="rId1"/>
          <a:srcRect t="14464" b="14464"/>
          <a:stretch>
            <a:fillRect/>
          </a:stretch>
        </p:blipFill>
        <p:spPr>
          <a:xfrm>
            <a:off x="1016000" y="1905000"/>
            <a:ext cx="3556000" cy="3175000"/>
          </a:xfrm>
          <a:prstGeom prst="rect">
            <a:avLst/>
          </a:prstGeom>
          <a:noFill/>
          <a:ln w="25400" cap="flat" cmpd="sng">
            <a:noFill/>
            <a:prstDash val="solid"/>
            <a:round/>
          </a:ln>
        </p:spPr>
      </p:pic>
      <p:sp>
        <p:nvSpPr>
          <p:cNvPr id="6" name="AutoShape 6"/>
          <p:cNvSpPr/>
          <p:nvPr/>
        </p:nvSpPr>
        <p:spPr>
          <a:xfrm>
            <a:off x="1016000" y="5334000"/>
            <a:ext cx="355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1400" b="0" i="0" u="none" strike="noStrike">
                <a:solidFill>
                  <a:srgbClr val="4B5563"/>
                </a:solidFill>
                <a:latin typeface="Noto Sans SC"/>
                <a:ea typeface="Noto Sans SC"/>
                <a:cs typeface="Noto Sans SC"/>
                <a:sym typeface="Noto Sans SC"/>
              </a:rPr>
              <a:t>简约纯白外观，完美融入各类家居风格，为收纳增添一抹清新。</a:t>
            </a:r>
            <a:endParaRPr lang="en-US" sz="1100"/>
          </a:p>
        </p:txBody>
      </p:sp>
      <p:cxnSp>
        <p:nvCxnSpPr>
          <p:cNvPr id="7" name="Connector 7"/>
          <p:cNvCxnSpPr/>
          <p:nvPr/>
        </p:nvCxnSpPr>
        <p:spPr>
          <a:xfrm rot="5389257">
            <a:off x="3048000" y="3930660"/>
            <a:ext cx="4064000" cy="12700"/>
          </a:xfrm>
          <a:prstGeom prst="straightConnector1">
            <a:avLst/>
          </a:prstGeom>
          <a:solidFill>
            <a:srgbClr val="DEE0E3">
              <a:alpha val="100000"/>
            </a:srgbClr>
          </a:solidFill>
          <a:ln w="12700" cap="flat" cmpd="sng">
            <a:solidFill>
              <a:srgbClr val="F3F4F6">
                <a:alpha val="100000"/>
              </a:srgbClr>
            </a:solidFill>
            <a:prstDash val="dash"/>
            <a:round/>
            <a:headEnd type="none" w="med" len="med"/>
            <a:tailEnd type="none" w="med" len="med"/>
          </a:ln>
        </p:spPr>
      </p:cxnSp>
      <p:sp>
        <p:nvSpPr>
          <p:cNvPr id="8" name="AutoShape 8"/>
          <p:cNvSpPr/>
          <p:nvPr/>
        </p:nvSpPr>
        <p:spPr>
          <a:xfrm>
            <a:off x="5461000" y="1905000"/>
            <a:ext cx="2794000" cy="1270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51500" y="2095500"/>
            <a:ext cx="304800" cy="304800"/>
          </a:xfrm>
          <a:prstGeom prst="rect">
            <a:avLst/>
          </a:prstGeom>
        </p:spPr>
      </p:pic>
      <p:sp>
        <p:nvSpPr>
          <p:cNvPr id="10" name="AutoShape 10"/>
          <p:cNvSpPr/>
          <p:nvPr/>
        </p:nvSpPr>
        <p:spPr>
          <a:xfrm>
            <a:off x="6096000" y="2032000"/>
            <a:ext cx="203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精巧尺寸</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8.6×11.7×10cm，占地小容量足，轻松利用边角空间。</a:t>
            </a:r>
            <a:endParaRPr lang="en-US" sz="1300" b="0" i="0" u="none" strike="noStrike">
              <a:solidFill>
                <a:srgbClr val="6B7280"/>
              </a:solidFill>
              <a:latin typeface="Noto Sans SC"/>
              <a:ea typeface="Noto Sans SC"/>
              <a:cs typeface="Noto Sans SC"/>
              <a:sym typeface="Noto Sans SC"/>
            </a:endParaRPr>
          </a:p>
        </p:txBody>
      </p:sp>
      <p:sp>
        <p:nvSpPr>
          <p:cNvPr id="11" name="AutoShape 11"/>
          <p:cNvSpPr/>
          <p:nvPr/>
        </p:nvSpPr>
        <p:spPr>
          <a:xfrm>
            <a:off x="8509000" y="1905000"/>
            <a:ext cx="2794000" cy="1270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99500" y="2095500"/>
            <a:ext cx="304800" cy="304800"/>
          </a:xfrm>
          <a:prstGeom prst="rect">
            <a:avLst/>
          </a:prstGeom>
        </p:spPr>
      </p:pic>
      <p:sp>
        <p:nvSpPr>
          <p:cNvPr id="13" name="AutoShape 13"/>
          <p:cNvSpPr/>
          <p:nvPr/>
        </p:nvSpPr>
        <p:spPr>
          <a:xfrm>
            <a:off x="9144000" y="2032000"/>
            <a:ext cx="2032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优质PP材质</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食品级PP原料，安全无毒无异味，坚固耐用，耐高低温环境。</a:t>
            </a:r>
            <a:endParaRPr lang="en-US" sz="1300" b="0" i="0" u="none" strike="noStrike">
              <a:solidFill>
                <a:srgbClr val="6B7280"/>
              </a:solidFill>
              <a:latin typeface="Noto Sans SC"/>
              <a:ea typeface="Noto Sans SC"/>
              <a:cs typeface="Noto Sans SC"/>
              <a:sym typeface="Noto Sans SC"/>
            </a:endParaRPr>
          </a:p>
        </p:txBody>
      </p:sp>
      <p:sp>
        <p:nvSpPr>
          <p:cNvPr id="14" name="AutoShape 14"/>
          <p:cNvSpPr/>
          <p:nvPr/>
        </p:nvSpPr>
        <p:spPr>
          <a:xfrm>
            <a:off x="5461000" y="3556000"/>
            <a:ext cx="5842000" cy="1143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5" name="Picture 1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51500" y="3746500"/>
            <a:ext cx="304800" cy="304800"/>
          </a:xfrm>
          <a:prstGeom prst="rect">
            <a:avLst/>
          </a:prstGeom>
        </p:spPr>
      </p:pic>
      <p:sp>
        <p:nvSpPr>
          <p:cNvPr id="16" name="AutoShape 16"/>
          <p:cNvSpPr/>
          <p:nvPr/>
        </p:nvSpPr>
        <p:spPr>
          <a:xfrm>
            <a:off x="6096000" y="3683000"/>
            <a:ext cx="50800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翻盖防尘 · 多功能收纳</a:t>
            </a:r>
            <a:endParaRPr lang="en-US" sz="1100"/>
          </a:p>
          <a:p>
            <a:pPr marL="0" indent="0" algn="l">
              <a:lnSpc>
                <a:spcPct val="125000"/>
              </a:lnSpc>
            </a:pPr>
            <a:r>
              <a:rPr lang="en-US" sz="1300" b="0" i="0" u="none" strike="noStrike">
                <a:solidFill>
                  <a:srgbClr val="6B7280"/>
                </a:solidFill>
                <a:latin typeface="Noto Sans SC"/>
                <a:ea typeface="Noto Sans SC"/>
                <a:cs typeface="Noto Sans SC"/>
                <a:sym typeface="Noto Sans SC"/>
              </a:rPr>
              <a:t>带盖设计有效阻挡灰尘，保持物品洁净；适用于厨房调料包、桌面文具、化妆棉等小物件分类，让空间更有序。</a:t>
            </a:r>
            <a:endParaRPr lang="en-US" sz="1300" b="0" i="0" u="none" strike="noStrike">
              <a:solidFill>
                <a:srgbClr val="6B7280"/>
              </a:solidFill>
              <a:latin typeface="Noto Sans SC"/>
              <a:ea typeface="Noto Sans SC"/>
              <a:cs typeface="Noto Sans SC"/>
              <a:sym typeface="Noto Sans SC"/>
            </a:endParaRPr>
          </a:p>
        </p:txBody>
      </p:sp>
      <p:cxnSp>
        <p:nvCxnSpPr>
          <p:cNvPr id="17" name="Connector 17"/>
          <p:cNvCxnSpPr/>
          <p:nvPr/>
        </p:nvCxnSpPr>
        <p:spPr>
          <a:xfrm rot="-7473">
            <a:off x="5461007" y="5073650"/>
            <a:ext cx="5842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8" name="AutoShape 18"/>
          <p:cNvSpPr/>
          <p:nvPr/>
        </p:nvSpPr>
        <p:spPr>
          <a:xfrm>
            <a:off x="5461000" y="5270500"/>
            <a:ext cx="1841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1" i="0" u="none" strike="noStrike">
                <a:solidFill>
                  <a:srgbClr val="374151"/>
                </a:solidFill>
                <a:latin typeface="Noto Sans SC"/>
                <a:ea typeface="Noto Sans SC"/>
                <a:cs typeface="Noto Sans SC"/>
                <a:sym typeface="Noto Sans SC"/>
              </a:rPr>
              <a:t>【中文】</a:t>
            </a:r>
            <a:endParaRPr lang="en-US" sz="1100"/>
          </a:p>
          <a:p>
            <a:pPr marL="0" indent="0" algn="l">
              <a:lnSpc>
                <a:spcPct val="100000"/>
              </a:lnSpc>
            </a:pPr>
            <a:r>
              <a:rPr lang="en-US" sz="1100" b="0" i="0" u="none" strike="noStrike">
                <a:solidFill>
                  <a:srgbClr val="6B7280"/>
                </a:solidFill>
                <a:latin typeface="Noto Sans SC"/>
                <a:ea typeface="Noto Sans SC"/>
                <a:cs typeface="Noto Sans SC"/>
                <a:sym typeface="Noto Sans SC"/>
              </a:rPr>
              <a:t>翻盖PP塑料收纳盒，防尘耐温，是厨房与桌面小物件分类整理的理想选择。</a:t>
            </a:r>
            <a:endParaRPr lang="en-US" sz="1100" b="0" i="0" u="none" strike="noStrike">
              <a:solidFill>
                <a:srgbClr val="6B7280"/>
              </a:solidFill>
              <a:latin typeface="Noto Sans SC"/>
              <a:ea typeface="Noto Sans SC"/>
              <a:cs typeface="Noto Sans SC"/>
              <a:sym typeface="Noto Sans SC"/>
            </a:endParaRPr>
          </a:p>
        </p:txBody>
      </p:sp>
      <p:cxnSp>
        <p:nvCxnSpPr>
          <p:cNvPr id="19" name="Connector 19"/>
          <p:cNvCxnSpPr/>
          <p:nvPr/>
        </p:nvCxnSpPr>
        <p:spPr>
          <a:xfrm rot="5342709">
            <a:off x="6985000" y="5708703"/>
            <a:ext cx="762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0" name="AutoShape 20"/>
          <p:cNvSpPr/>
          <p:nvPr/>
        </p:nvSpPr>
        <p:spPr>
          <a:xfrm>
            <a:off x="7493000" y="5270500"/>
            <a:ext cx="1841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1" i="0" u="none" strike="noStrike">
                <a:solidFill>
                  <a:srgbClr val="374151"/>
                </a:solidFill>
                <a:latin typeface="Noto Sans SC"/>
                <a:ea typeface="Noto Sans SC"/>
                <a:cs typeface="Noto Sans SC"/>
                <a:sym typeface="Noto Sans SC"/>
              </a:rPr>
              <a:t>【English】</a:t>
            </a:r>
            <a:endParaRPr lang="en-US" sz="1100"/>
          </a:p>
          <a:p>
            <a:pPr marL="0" indent="0" algn="l">
              <a:lnSpc>
                <a:spcPct val="100000"/>
              </a:lnSpc>
            </a:pPr>
            <a:r>
              <a:rPr lang="en-US" sz="1100" b="0" i="0" u="none" strike="noStrike">
                <a:solidFill>
                  <a:srgbClr val="6B7280"/>
                </a:solidFill>
                <a:latin typeface="Noto Sans SC"/>
                <a:ea typeface="Noto Sans SC"/>
                <a:cs typeface="Noto Sans SC"/>
                <a:sym typeface="Noto Sans SC"/>
              </a:rPr>
              <a:t>Lidded PP Storage Box with dust-proof and temperature-resistant features. Perfect for storing condiments and small desk items.</a:t>
            </a:r>
            <a:endParaRPr lang="en-US" sz="1100" b="0" i="0" u="none" strike="noStrike">
              <a:solidFill>
                <a:srgbClr val="6B7280"/>
              </a:solidFill>
              <a:latin typeface="Noto Sans SC"/>
              <a:ea typeface="Noto Sans SC"/>
              <a:cs typeface="Noto Sans SC"/>
              <a:sym typeface="Noto Sans SC"/>
            </a:endParaRPr>
          </a:p>
        </p:txBody>
      </p:sp>
      <p:cxnSp>
        <p:nvCxnSpPr>
          <p:cNvPr id="21" name="Connector 21"/>
          <p:cNvCxnSpPr/>
          <p:nvPr/>
        </p:nvCxnSpPr>
        <p:spPr>
          <a:xfrm rot="5342709">
            <a:off x="9017000" y="5708703"/>
            <a:ext cx="762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2" name="AutoShape 22"/>
          <p:cNvSpPr/>
          <p:nvPr/>
        </p:nvSpPr>
        <p:spPr>
          <a:xfrm>
            <a:off x="9461500" y="5270500"/>
            <a:ext cx="18415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200" b="1" i="0" u="none" strike="noStrike">
                <a:solidFill>
                  <a:srgbClr val="374151"/>
                </a:solidFill>
                <a:latin typeface="Noto Sans SC"/>
                <a:ea typeface="Noto Sans SC"/>
                <a:cs typeface="Noto Sans SC"/>
                <a:sym typeface="Noto Sans SC"/>
              </a:rPr>
              <a:t>【日本語】</a:t>
            </a:r>
            <a:endParaRPr lang="en-US" sz="1100"/>
          </a:p>
          <a:p>
            <a:pPr marL="0" indent="0" algn="l">
              <a:lnSpc>
                <a:spcPct val="100000"/>
              </a:lnSpc>
            </a:pPr>
            <a:r>
              <a:rPr lang="en-US" sz="1100" b="0" i="0" u="none" strike="noStrike">
                <a:solidFill>
                  <a:srgbClr val="6B7280"/>
                </a:solidFill>
                <a:latin typeface="Noto Sans SC"/>
                <a:ea typeface="Noto Sans SC"/>
                <a:cs typeface="Noto Sans SC"/>
                <a:sym typeface="Noto Sans SC"/>
              </a:rPr>
              <a:t>蓋付きPP収納ボックスは防塵性と耐熱性に優れ、キッチンや机の小物整理に最適です。</a:t>
            </a:r>
            <a:endParaRPr lang="en-US" sz="11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Noto Sans NKo" panose="020B0502040504020204" charset="0"/>
                <a:cs typeface="Noto Sans NKo" panose="020B0502040504020204" charset="0"/>
              </a:rPr>
              <a:t>Suction Cup Tape Dispenser</a:t>
            </a:r>
            <a:endParaRPr lang="en-US" altLang="zh-CN" sz="2400" b="1">
              <a:latin typeface="Noto Sans NKo" panose="020B0502040504020204" charset="0"/>
              <a:cs typeface="Noto Sans NKo" panose="020B0502040504020204" charset="0"/>
            </a:endParaRPr>
          </a:p>
        </p:txBody>
      </p:sp>
      <p:sp>
        <p:nvSpPr>
          <p:cNvPr id="3" name="AutoShape 3"/>
          <p:cNvSpPr/>
          <p:nvPr/>
        </p:nvSpPr>
        <p:spPr>
          <a:xfrm>
            <a:off x="762000" y="1524000"/>
            <a:ext cx="10668000" cy="4572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descr="C:/Users/Administrator/Desktop/产品图/微信图片_20260614152908_65_176.jpg微信图片_20260614152908_65_176"/>
          <p:cNvPicPr>
            <a:picLocks noChangeAspect="1"/>
          </p:cNvPicPr>
          <p:nvPr/>
        </p:nvPicPr>
        <p:blipFill>
          <a:blip r:embed="rId1"/>
          <a:srcRect t="9394" b="9394"/>
          <a:stretch>
            <a:fillRect/>
          </a:stretch>
        </p:blipFill>
        <p:spPr>
          <a:xfrm>
            <a:off x="1016000" y="1905000"/>
            <a:ext cx="3302000" cy="3302000"/>
          </a:xfrm>
          <a:prstGeom prst="rect">
            <a:avLst/>
          </a:prstGeom>
          <a:noFill/>
          <a:ln w="25400" cap="flat" cmpd="sng">
            <a:noFill/>
            <a:prstDash val="solid"/>
            <a:round/>
          </a:ln>
        </p:spPr>
      </p:pic>
      <p:cxnSp>
        <p:nvCxnSpPr>
          <p:cNvPr id="5" name="Connector 5"/>
          <p:cNvCxnSpPr/>
          <p:nvPr/>
        </p:nvCxnSpPr>
        <p:spPr>
          <a:xfrm rot="5387722">
            <a:off x="2921000" y="3676661"/>
            <a:ext cx="3556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6" name="AutoShape 6"/>
          <p:cNvSpPr/>
          <p:nvPr/>
        </p:nvSpPr>
        <p:spPr>
          <a:xfrm>
            <a:off x="4953000" y="1905000"/>
            <a:ext cx="1968500" cy="1651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143500" y="2095500"/>
            <a:ext cx="304800" cy="304800"/>
          </a:xfrm>
          <a:prstGeom prst="rect">
            <a:avLst/>
          </a:prstGeom>
        </p:spPr>
      </p:pic>
      <p:sp>
        <p:nvSpPr>
          <p:cNvPr id="8" name="AutoShape 8"/>
          <p:cNvSpPr/>
          <p:nvPr/>
        </p:nvSpPr>
        <p:spPr>
          <a:xfrm>
            <a:off x="5143500" y="2540000"/>
            <a:ext cx="1587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1F2937"/>
                </a:solidFill>
                <a:latin typeface="Noto Sans SC"/>
                <a:ea typeface="Noto Sans SC"/>
                <a:cs typeface="Noto Sans SC"/>
                <a:sym typeface="Noto Sans SC"/>
              </a:rPr>
              <a:t>免打孔吸盘固定</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6B7280"/>
                </a:solidFill>
                <a:latin typeface="Noto Sans SC"/>
                <a:ea typeface="Noto Sans SC"/>
                <a:cs typeface="Noto Sans SC"/>
                <a:sym typeface="Noto Sans SC"/>
              </a:rPr>
              <a:t>强力PVC吸盘吸附，无需钻孔，不伤墙面与家具，安装拆卸灵活便捷。</a:t>
            </a:r>
            <a:endParaRPr lang="en-US" sz="1100"/>
          </a:p>
        </p:txBody>
      </p:sp>
      <p:sp>
        <p:nvSpPr>
          <p:cNvPr id="9" name="AutoShape 9"/>
          <p:cNvSpPr/>
          <p:nvPr/>
        </p:nvSpPr>
        <p:spPr>
          <a:xfrm>
            <a:off x="7112000" y="1905000"/>
            <a:ext cx="1968500" cy="1651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302500" y="2095500"/>
            <a:ext cx="304800" cy="304800"/>
          </a:xfrm>
          <a:prstGeom prst="rect">
            <a:avLst/>
          </a:prstGeom>
        </p:spPr>
      </p:pic>
      <p:sp>
        <p:nvSpPr>
          <p:cNvPr id="11" name="AutoShape 11"/>
          <p:cNvSpPr/>
          <p:nvPr/>
        </p:nvSpPr>
        <p:spPr>
          <a:xfrm>
            <a:off x="7302500" y="2540000"/>
            <a:ext cx="1587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1F2937"/>
                </a:solidFill>
                <a:latin typeface="Noto Sans SC"/>
                <a:ea typeface="Noto Sans SC"/>
                <a:cs typeface="Noto Sans SC"/>
                <a:sym typeface="Noto Sans SC"/>
              </a:rPr>
              <a:t>自带锋利切割刀</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6B7280"/>
                </a:solidFill>
                <a:latin typeface="Noto Sans SC"/>
                <a:ea typeface="Noto Sans SC"/>
                <a:cs typeface="Noto Sans SC"/>
                <a:sym typeface="Noto Sans SC"/>
              </a:rPr>
              <a:t>一体成型刀片设计，轻松切断各类胶带，切口平整不毛边，单手即可操作。</a:t>
            </a:r>
            <a:endParaRPr lang="en-US" sz="1100"/>
          </a:p>
        </p:txBody>
      </p:sp>
      <p:sp>
        <p:nvSpPr>
          <p:cNvPr id="12" name="AutoShape 12"/>
          <p:cNvSpPr/>
          <p:nvPr/>
        </p:nvSpPr>
        <p:spPr>
          <a:xfrm>
            <a:off x="9207500" y="1905000"/>
            <a:ext cx="1968500" cy="1651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98000" y="2095500"/>
            <a:ext cx="304800" cy="304800"/>
          </a:xfrm>
          <a:prstGeom prst="rect">
            <a:avLst/>
          </a:prstGeom>
        </p:spPr>
      </p:pic>
      <p:sp>
        <p:nvSpPr>
          <p:cNvPr id="14" name="AutoShape 14"/>
          <p:cNvSpPr/>
          <p:nvPr/>
        </p:nvSpPr>
        <p:spPr>
          <a:xfrm>
            <a:off x="9398000" y="2540000"/>
            <a:ext cx="1587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400" b="1" i="0" u="none" strike="noStrike">
                <a:solidFill>
                  <a:srgbClr val="1F2937"/>
                </a:solidFill>
                <a:latin typeface="Noto Sans SC"/>
                <a:ea typeface="Noto Sans SC"/>
                <a:cs typeface="Noto Sans SC"/>
                <a:sym typeface="Noto Sans SC"/>
              </a:rPr>
              <a:t>多场景空间适配</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6B7280"/>
                </a:solidFill>
                <a:latin typeface="Noto Sans SC"/>
                <a:ea typeface="Noto Sans SC"/>
                <a:cs typeface="Noto Sans SC"/>
                <a:sym typeface="Noto Sans SC"/>
              </a:rPr>
              <a:t>尺寸小巧不占地，适用于厨房橱柜、卫浴墙面、书桌边缘等多种家居场景。</a:t>
            </a:r>
            <a:endParaRPr lang="en-US" sz="1100"/>
          </a:p>
        </p:txBody>
      </p:sp>
      <p:cxnSp>
        <p:nvCxnSpPr>
          <p:cNvPr id="15" name="Connector 15"/>
          <p:cNvCxnSpPr/>
          <p:nvPr/>
        </p:nvCxnSpPr>
        <p:spPr>
          <a:xfrm rot="-7015">
            <a:off x="4953006" y="3930650"/>
            <a:ext cx="6223000" cy="12700"/>
          </a:xfrm>
          <a:prstGeom prst="straightConnector1">
            <a:avLst/>
          </a:prstGeom>
          <a:solidFill>
            <a:srgbClr val="DEE0E3">
              <a:alpha val="100000"/>
            </a:srgbClr>
          </a:solidFill>
          <a:ln w="12700" cap="flat" cmpd="sng">
            <a:solidFill>
              <a:srgbClr val="F3F4F6">
                <a:alpha val="100000"/>
              </a:srgbClr>
            </a:solidFill>
            <a:prstDash val="dash"/>
            <a:round/>
            <a:headEnd type="none" w="med" len="med"/>
            <a:tailEnd type="none" w="med" len="med"/>
          </a:ln>
        </p:spPr>
      </p:cxnSp>
      <p:sp>
        <p:nvSpPr>
          <p:cNvPr id="16" name="AutoShape 16"/>
          <p:cNvSpPr/>
          <p:nvPr/>
        </p:nvSpPr>
        <p:spPr>
          <a:xfrm>
            <a:off x="4953000" y="4191000"/>
            <a:ext cx="29845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300" b="1" i="0" u="none" strike="noStrike">
                <a:solidFill>
                  <a:srgbClr val="374151"/>
                </a:solidFill>
                <a:latin typeface="Noto Sans SC"/>
                <a:ea typeface="Noto Sans SC"/>
                <a:cs typeface="Noto Sans SC"/>
                <a:sym typeface="Noto Sans SC"/>
              </a:rPr>
              <a:t>产品规格</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主体材质：PS环保材质 + 强力PVC吸盘</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产品尺寸：11 × 3.4 × 11.2 cm</a:t>
            </a:r>
            <a:br>
              <a:rPr lang="en-US" sz="1600" b="0" i="0" u="none" strike="noStrike">
                <a:solidFill>
                  <a:srgbClr val="1F2329"/>
                </a:solidFill>
                <a:latin typeface="Noto Sans SC"/>
                <a:ea typeface="Noto Sans SC"/>
                <a:cs typeface="Noto Sans SC"/>
                <a:sym typeface="Noto Sans SC"/>
              </a:rPr>
            </a:br>
            <a:r>
              <a:rPr lang="en-US" sz="1200" b="0" i="0" u="none" strike="noStrike">
                <a:solidFill>
                  <a:srgbClr val="4B5563"/>
                </a:solidFill>
                <a:latin typeface="Noto Sans SC"/>
                <a:ea typeface="Noto Sans SC"/>
                <a:cs typeface="Noto Sans SC"/>
                <a:sym typeface="Noto Sans SC"/>
              </a:rPr>
              <a:t>核心优势：解放桌面空间，取用胶带更顺手</a:t>
            </a:r>
            <a:endParaRPr lang="en-US" sz="1100"/>
          </a:p>
        </p:txBody>
      </p:sp>
      <p:cxnSp>
        <p:nvCxnSpPr>
          <p:cNvPr id="17" name="Connector 17"/>
          <p:cNvCxnSpPr/>
          <p:nvPr/>
        </p:nvCxnSpPr>
        <p:spPr>
          <a:xfrm rot="5368748">
            <a:off x="7366000" y="4883179"/>
            <a:ext cx="1397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8" name="AutoShape 18"/>
          <p:cNvSpPr/>
          <p:nvPr/>
        </p:nvSpPr>
        <p:spPr>
          <a:xfrm>
            <a:off x="8255000" y="4191000"/>
            <a:ext cx="3048000" cy="1524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1" i="0" u="none" strike="noStrike">
                <a:solidFill>
                  <a:srgbClr val="374151"/>
                </a:solidFill>
                <a:latin typeface="Noto Sans SC"/>
                <a:ea typeface="Noto Sans SC"/>
                <a:cs typeface="Noto Sans SC"/>
                <a:sym typeface="Noto Sans SC"/>
              </a:rPr>
              <a:t>国际说明</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B7280"/>
                </a:solidFill>
                <a:latin typeface="Noto Sans SC"/>
                <a:ea typeface="Noto Sans SC"/>
                <a:cs typeface="Noto Sans SC"/>
                <a:sym typeface="Noto Sans SC"/>
              </a:rPr>
              <a:t>English: Suction cup installation without drilling, built-in cutter, fit for cabinet and wall.</a:t>
            </a:r>
            <a:br>
              <a:rPr lang="en-US" sz="1600" b="0" i="0" u="none" strike="noStrike">
                <a:solidFill>
                  <a:srgbClr val="1F2329"/>
                </a:solidFill>
                <a:latin typeface="Noto Sans SC"/>
                <a:ea typeface="Noto Sans SC"/>
                <a:cs typeface="Noto Sans SC"/>
                <a:sym typeface="Noto Sans SC"/>
              </a:rPr>
            </a:br>
            <a:r>
              <a:rPr lang="en-US" sz="1100" b="0" i="0" u="none" strike="noStrike">
                <a:solidFill>
                  <a:srgbClr val="6B7280"/>
                </a:solidFill>
                <a:latin typeface="Noto Sans SC"/>
                <a:ea typeface="Noto Sans SC"/>
                <a:cs typeface="Noto Sans SC"/>
                <a:sym typeface="Noto Sans SC"/>
              </a:rPr>
              <a:t>日本語: 吸盤で固定、穴あけ不要。カッター内蔵でキッチンや壁面に設置可能。</a:t>
            </a:r>
            <a:endParaRPr lang="en-US" sz="11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1651000"/>
            <a:ext cx="11176000" cy="4699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latin typeface="Arial" panose="020B0604020202090204" pitchFamily="34" charset="0"/>
                <a:cs typeface="Arial" panose="020B0604020202090204" pitchFamily="34" charset="0"/>
              </a:rPr>
              <a:t>Hedgehog Shaped Pen Holder</a:t>
            </a:r>
            <a:endParaRPr lang="en-US" altLang="zh-CN" sz="2400" b="1">
              <a:latin typeface="Arial" panose="020B0604020202090204" pitchFamily="34" charset="0"/>
              <a:cs typeface="Arial" panose="020B0604020202090204" pitchFamily="34" charset="0"/>
            </a:endParaRPr>
          </a:p>
        </p:txBody>
      </p:sp>
      <p:pic>
        <p:nvPicPr>
          <p:cNvPr id="4" name="Picture 4" descr="C:/Users/Administrator/Desktop/产品图/微信图片_20260614162455_66_176.jpg微信图片_20260614162455_66_176"/>
          <p:cNvPicPr>
            <a:picLocks noChangeAspect="1"/>
          </p:cNvPicPr>
          <p:nvPr/>
        </p:nvPicPr>
        <p:blipFill>
          <a:blip r:embed="rId1"/>
          <a:srcRect t="9173" b="9967"/>
          <a:stretch>
            <a:fillRect/>
          </a:stretch>
        </p:blipFill>
        <p:spPr>
          <a:xfrm>
            <a:off x="889000" y="2159000"/>
            <a:ext cx="4064000" cy="3556000"/>
          </a:xfrm>
          <a:prstGeom prst="rect">
            <a:avLst/>
          </a:prstGeom>
          <a:noFill/>
          <a:ln w="25400" cap="flat" cmpd="sng">
            <a:noFill/>
            <a:prstDash val="solid"/>
            <a:round/>
          </a:ln>
        </p:spPr>
      </p:pic>
      <p:cxnSp>
        <p:nvCxnSpPr>
          <p:cNvPr id="5" name="Connector 5"/>
          <p:cNvCxnSpPr/>
          <p:nvPr/>
        </p:nvCxnSpPr>
        <p:spPr>
          <a:xfrm rot="5388145">
            <a:off x="3619500" y="3867161"/>
            <a:ext cx="3683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6" name="AutoShape 6"/>
          <p:cNvSpPr/>
          <p:nvPr/>
        </p:nvSpPr>
        <p:spPr>
          <a:xfrm>
            <a:off x="5715000" y="2095500"/>
            <a:ext cx="5715000" cy="1143000"/>
          </a:xfrm>
          <a:prstGeom prst="roundRect">
            <a:avLst>
              <a:gd name="adj" fmla="val 0"/>
            </a:avLst>
          </a:prstGeom>
          <a:solidFill>
            <a:srgbClr val="F3F4F6">
              <a:alpha val="60000"/>
            </a:srgbClr>
          </a:solidFill>
          <a:ln w="25400" cap="flat" cmpd="sng">
            <a:noFill/>
            <a:prstDash val="solid"/>
            <a:round/>
          </a:ln>
        </p:spPr>
        <p:txBody>
          <a:bodyPr vert="horz" wrap="square" lIns="63500" tIns="63500" rIns="63500" bIns="63500" rtlCol="0" anchor="ctr"/>
          <a:lstStyle/>
          <a:p>
            <a:pPr algn="ctr">
              <a:defRPr/>
            </a:p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05500" y="2286000"/>
            <a:ext cx="304800" cy="304800"/>
          </a:xfrm>
          <a:prstGeom prst="rect">
            <a:avLst/>
          </a:prstGeom>
        </p:spPr>
      </p:pic>
      <p:sp>
        <p:nvSpPr>
          <p:cNvPr id="8" name="AutoShape 8"/>
          <p:cNvSpPr/>
          <p:nvPr/>
        </p:nvSpPr>
        <p:spPr>
          <a:xfrm>
            <a:off x="6350000" y="22225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1F2937"/>
                </a:solidFill>
                <a:latin typeface="Noto Sans SC"/>
                <a:ea typeface="Noto Sans SC"/>
                <a:cs typeface="Noto Sans SC"/>
                <a:sym typeface="Noto Sans SC"/>
              </a:rPr>
              <a:t>精巧规格与材质</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尺寸8×4.5cm，选用优质PBS环保塑料制作，小巧轻盈，坚固耐用，为桌面收纳提供可靠支持。</a:t>
            </a:r>
            <a:endParaRPr lang="en-US" sz="1300" b="0" i="0" u="none" strike="noStrike">
              <a:solidFill>
                <a:srgbClr val="4B5563"/>
              </a:solidFill>
              <a:latin typeface="Noto Sans SC"/>
              <a:ea typeface="Noto Sans SC"/>
              <a:cs typeface="Noto Sans SC"/>
              <a:sym typeface="Noto Sans SC"/>
            </a:endParaRPr>
          </a:p>
        </p:txBody>
      </p:sp>
      <p:sp>
        <p:nvSpPr>
          <p:cNvPr id="9" name="AutoShape 9"/>
          <p:cNvSpPr/>
          <p:nvPr/>
        </p:nvSpPr>
        <p:spPr>
          <a:xfrm>
            <a:off x="5715000" y="3429000"/>
            <a:ext cx="5715000" cy="1143000"/>
          </a:xfrm>
          <a:prstGeom prst="roundRect">
            <a:avLst>
              <a:gd name="adj" fmla="val 0"/>
            </a:avLst>
          </a:prstGeom>
          <a:solidFill>
            <a:srgbClr val="F3F4F6">
              <a:alpha val="6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05500" y="3619500"/>
            <a:ext cx="304800" cy="304800"/>
          </a:xfrm>
          <a:prstGeom prst="rect">
            <a:avLst/>
          </a:prstGeom>
        </p:spPr>
      </p:pic>
      <p:sp>
        <p:nvSpPr>
          <p:cNvPr id="11" name="AutoShape 11"/>
          <p:cNvSpPr/>
          <p:nvPr/>
        </p:nvSpPr>
        <p:spPr>
          <a:xfrm>
            <a:off x="6350000" y="3556000"/>
            <a:ext cx="4953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1F2937"/>
                </a:solidFill>
                <a:latin typeface="Noto Sans SC"/>
                <a:ea typeface="Noto Sans SC"/>
                <a:cs typeface="Noto Sans SC"/>
                <a:sym typeface="Noto Sans SC"/>
              </a:rPr>
              <a:t>多能收纳，趣味装饰</a:t>
            </a:r>
            <a:endParaRPr lang="en-US" sz="1100"/>
          </a:p>
          <a:p>
            <a:pPr marL="0" indent="0" algn="l">
              <a:lnSpc>
                <a:spcPct val="108000"/>
              </a:lnSpc>
            </a:pPr>
            <a:r>
              <a:rPr lang="en-US" sz="1300" b="0" i="0" u="none" strike="noStrike">
                <a:solidFill>
                  <a:srgbClr val="4B5563"/>
                </a:solidFill>
                <a:latin typeface="Noto Sans SC"/>
                <a:ea typeface="Noto Sans SC"/>
                <a:cs typeface="Noto Sans SC"/>
                <a:sym typeface="Noto Sans SC"/>
              </a:rPr>
              <a:t>多卡位设计可同时收纳笔具、化妆刷等细长物品，刺猬造型生动可爱，既是实用收纳工具，也是治愈系桌面小摆件。</a:t>
            </a:r>
            <a:endParaRPr lang="en-US" sz="1300" b="0" i="0" u="none" strike="noStrike">
              <a:solidFill>
                <a:srgbClr val="4B5563"/>
              </a:solidFill>
              <a:latin typeface="Noto Sans SC"/>
              <a:ea typeface="Noto Sans SC"/>
              <a:cs typeface="Noto Sans SC"/>
              <a:sym typeface="Noto Sans SC"/>
            </a:endParaRPr>
          </a:p>
        </p:txBody>
      </p:sp>
      <p:cxnSp>
        <p:nvCxnSpPr>
          <p:cNvPr id="12" name="Connector 12"/>
          <p:cNvCxnSpPr/>
          <p:nvPr/>
        </p:nvCxnSpPr>
        <p:spPr>
          <a:xfrm rot="-7639">
            <a:off x="5715007" y="5073650"/>
            <a:ext cx="5715000" cy="12700"/>
          </a:xfrm>
          <a:prstGeom prst="straightConnector1">
            <a:avLst/>
          </a:prstGeom>
          <a:solidFill>
            <a:srgbClr val="DEE0E3">
              <a:alpha val="100000"/>
            </a:srgbClr>
          </a:solidFill>
          <a:ln w="12700" cap="flat" cmpd="sng">
            <a:solidFill>
              <a:srgbClr val="E5E7EB">
                <a:alpha val="100000"/>
              </a:srgbClr>
            </a:solidFill>
            <a:prstDash val="dash"/>
            <a:round/>
            <a:headEnd type="none" w="med" len="med"/>
            <a:tailEnd type="none" w="med" len="med"/>
          </a:ln>
        </p:spPr>
      </p:cxnSp>
      <p:sp>
        <p:nvSpPr>
          <p:cNvPr id="13" name="AutoShape 13"/>
          <p:cNvSpPr/>
          <p:nvPr/>
        </p:nvSpPr>
        <p:spPr>
          <a:xfrm>
            <a:off x="5715000" y="5207000"/>
            <a:ext cx="279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1" i="0" u="none" strike="noStrike">
                <a:solidFill>
                  <a:srgbClr val="374151"/>
                </a:solidFill>
                <a:latin typeface="Noto Sans SC"/>
                <a:ea typeface="Noto Sans SC"/>
                <a:cs typeface="Noto Sans SC"/>
                <a:sym typeface="Noto Sans SC"/>
              </a:rPr>
              <a:t>English:</a:t>
            </a:r>
            <a:endParaRPr lang="en-US" sz="1100"/>
          </a:p>
          <a:p>
            <a:pPr marL="0" indent="0" algn="l">
              <a:lnSpc>
                <a:spcPct val="100000"/>
              </a:lnSpc>
            </a:pPr>
            <a:r>
              <a:rPr lang="en-US" sz="1100" b="0" i="0" u="none" strike="noStrike">
                <a:solidFill>
                  <a:srgbClr val="6B7280"/>
                </a:solidFill>
                <a:latin typeface="Noto Sans SC"/>
                <a:ea typeface="Noto Sans SC"/>
                <a:cs typeface="Noto Sans SC"/>
                <a:sym typeface="Noto Sans SC"/>
              </a:rPr>
              <a:t>Hedgehog Shaped Pen Holder. Size: 8×4.5cm. Multi slots for pens and makeup brushes. Cute design decorates desk.</a:t>
            </a:r>
            <a:endParaRPr lang="en-US" sz="1100" b="0" i="0" u="none" strike="noStrike">
              <a:solidFill>
                <a:srgbClr val="6B7280"/>
              </a:solidFill>
              <a:latin typeface="Noto Sans SC"/>
              <a:ea typeface="Noto Sans SC"/>
              <a:cs typeface="Noto Sans SC"/>
              <a:sym typeface="Noto Sans SC"/>
            </a:endParaRPr>
          </a:p>
        </p:txBody>
      </p:sp>
      <p:cxnSp>
        <p:nvCxnSpPr>
          <p:cNvPr id="14" name="Connector 14"/>
          <p:cNvCxnSpPr/>
          <p:nvPr/>
        </p:nvCxnSpPr>
        <p:spPr>
          <a:xfrm rot="5347115">
            <a:off x="8223250" y="5676949"/>
            <a:ext cx="8255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5" name="AutoShape 15"/>
          <p:cNvSpPr/>
          <p:nvPr/>
        </p:nvSpPr>
        <p:spPr>
          <a:xfrm>
            <a:off x="8763000" y="5207000"/>
            <a:ext cx="2794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200" b="1" i="0" u="none" strike="noStrike">
                <a:solidFill>
                  <a:srgbClr val="374151"/>
                </a:solidFill>
                <a:latin typeface="Noto Sans SC"/>
                <a:ea typeface="Noto Sans SC"/>
                <a:cs typeface="Noto Sans SC"/>
                <a:sym typeface="Noto Sans SC"/>
              </a:rPr>
              <a:t>日本語:</a:t>
            </a:r>
            <a:endParaRPr lang="en-US" sz="1100"/>
          </a:p>
          <a:p>
            <a:pPr marL="0" indent="0" algn="l">
              <a:lnSpc>
                <a:spcPct val="100000"/>
              </a:lnSpc>
            </a:pPr>
            <a:r>
              <a:rPr lang="en-US" sz="1100" b="0" i="0" u="none" strike="noStrike">
                <a:solidFill>
                  <a:srgbClr val="6B7280"/>
                </a:solidFill>
                <a:latin typeface="Noto Sans SC"/>
                <a:ea typeface="Noto Sans SC"/>
                <a:cs typeface="Noto Sans SC"/>
                <a:sym typeface="Noto Sans SC"/>
              </a:rPr>
              <a:t>ハリネズミ型ペンホルダー。サイズ8×4.5cm。ペンやメイクブラシを収納可能。可愛いデザインでデスクを彩ります。</a:t>
            </a:r>
            <a:endParaRPr lang="en-US" sz="1100" b="0" i="0" u="none" strike="noStrike">
              <a:solidFill>
                <a:srgbClr val="6B7280"/>
              </a:solidFill>
              <a:latin typeface="Noto Sans SC"/>
              <a:ea typeface="Noto Sans SC"/>
              <a:cs typeface="Noto Sans SC"/>
              <a:sym typeface="Noto Sans SC"/>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0">
              <a:srgbClr val="F5F5F7"/>
            </a:gs>
            <a:gs pos="100000">
              <a:srgbClr val="E5E7EB"/>
            </a:gs>
          </a:gsLst>
          <a:lin ang="2700000" scaled="0"/>
        </a:gradFill>
        <a:effectLst/>
      </p:bgPr>
    </p:bg>
    <p:spTree>
      <p:nvGrpSpPr>
        <p:cNvPr id="1" name=""/>
        <p:cNvGrpSpPr/>
        <p:nvPr/>
      </p:nvGrpSpPr>
      <p:grpSpPr/>
      <p:sp>
        <p:nvSpPr>
          <p:cNvPr id="3" name="AutoShape 2"/>
          <p:cNvSpPr/>
          <p:nvPr/>
        </p:nvSpPr>
        <p:spPr>
          <a:xfrm>
            <a:off x="-815975" y="-982345"/>
            <a:ext cx="3810000" cy="3810000"/>
          </a:xfrm>
          <a:prstGeom prst="ellipse">
            <a:avLst/>
          </a:prstGeom>
          <a:solidFill>
            <a:srgbClr val="1F2937">
              <a:alpha val="3000"/>
            </a:srgbClr>
          </a:solidFill>
          <a:ln w="25400" cap="flat" cmpd="sng">
            <a:noFill/>
            <a:prstDash val="solid"/>
            <a:round/>
          </a:ln>
        </p:spPr>
        <p:txBody>
          <a:bodyPr vert="horz" wrap="square" lIns="63500" tIns="63500" rIns="63500" bIns="63500" rtlCol="0" anchor="ctr"/>
          <a:lstStyle/>
          <a:p>
            <a:pPr algn="ctr">
              <a:defRPr/>
            </a:pPr>
          </a:p>
        </p:txBody>
      </p:sp>
      <p:sp>
        <p:nvSpPr>
          <p:cNvPr id="5" name="文本框 4"/>
          <p:cNvSpPr txBox="1"/>
          <p:nvPr/>
        </p:nvSpPr>
        <p:spPr>
          <a:xfrm>
            <a:off x="3769360" y="2429828"/>
            <a:ext cx="5080000" cy="998855"/>
          </a:xfrm>
          <a:prstGeom prst="rect">
            <a:avLst/>
          </a:prstGeom>
        </p:spPr>
        <p:txBody>
          <a:bodyPr>
            <a:spAutoFit/>
          </a:bodyPr>
          <a:p>
            <a:r>
              <a:rPr lang="en-US" altLang="zh-CN" sz="4300" b="1">
                <a:solidFill>
                  <a:srgbClr val="1F2937"/>
                </a:solidFill>
                <a:latin typeface="Noto Sans SC"/>
                <a:ea typeface="Noto Sans SC"/>
              </a:rPr>
              <a:t>    THANK YOU</a:t>
            </a:r>
            <a:endParaRPr lang="en-US" altLang="zh-CN" sz="4300" b="1">
              <a:solidFill>
                <a:srgbClr val="1F2937"/>
              </a:solidFill>
              <a:latin typeface="Noto Sans SC"/>
              <a:ea typeface="Noto Sans SC"/>
            </a:endParaRPr>
          </a:p>
          <a:p>
            <a:r>
              <a:rPr lang="en-US" altLang="zh-CN" sz="1600">
                <a:solidFill>
                  <a:srgbClr val="4B5563"/>
                </a:solidFill>
                <a:latin typeface="Noto Sans SC"/>
                <a:ea typeface="Noto Sans SC"/>
              </a:rPr>
              <a:t>  Thank you for your interest in our products.</a:t>
            </a:r>
            <a:endParaRPr lang="en-US" altLang="zh-CN" sz="1600">
              <a:solidFill>
                <a:srgbClr val="4B5563"/>
              </a:solidFill>
              <a:latin typeface="Noto Sans SC"/>
              <a:ea typeface="Noto Sans SC"/>
            </a:endParaRPr>
          </a:p>
        </p:txBody>
      </p:sp>
      <p:sp>
        <p:nvSpPr>
          <p:cNvPr id="6" name="文本框 5"/>
          <p:cNvSpPr txBox="1"/>
          <p:nvPr/>
        </p:nvSpPr>
        <p:spPr>
          <a:xfrm>
            <a:off x="1235710" y="3686175"/>
            <a:ext cx="10359390" cy="337185"/>
          </a:xfrm>
          <a:prstGeom prst="rect">
            <a:avLst/>
          </a:prstGeom>
        </p:spPr>
        <p:txBody>
          <a:bodyPr wrap="square">
            <a:spAutoFit/>
          </a:bodyPr>
          <a:p>
            <a:r>
              <a:rPr lang="en-US" altLang="zh-CN" sz="1600">
                <a:solidFill>
                  <a:srgbClr val="374151"/>
                </a:solidFill>
                <a:latin typeface="Noto Sans SC"/>
                <a:ea typeface="Noto Sans SC"/>
              </a:rPr>
              <a:t>We look forward to establishing a long-term and mutually beneficial business relationship with you.</a:t>
            </a:r>
            <a:endParaRPr lang="en-US" altLang="zh-CN" sz="1600">
              <a:solidFill>
                <a:srgbClr val="374151"/>
              </a:solidFill>
              <a:latin typeface="Noto Sans SC"/>
              <a:ea typeface="Noto Sans SC"/>
            </a:endParaRPr>
          </a:p>
        </p:txBody>
      </p:sp>
      <p:sp>
        <p:nvSpPr>
          <p:cNvPr id="9" name="文本框 8"/>
          <p:cNvSpPr txBox="1"/>
          <p:nvPr/>
        </p:nvSpPr>
        <p:spPr>
          <a:xfrm>
            <a:off x="3769360" y="4751388"/>
            <a:ext cx="5080000" cy="768350"/>
          </a:xfrm>
          <a:prstGeom prst="rect">
            <a:avLst/>
          </a:prstGeom>
        </p:spPr>
        <p:txBody>
          <a:bodyPr>
            <a:spAutoFit/>
          </a:bodyPr>
          <a:p>
            <a:r>
              <a:rPr lang="en-US" altLang="zh-CN" sz="1600" b="1">
                <a:solidFill>
                  <a:srgbClr val="1F2937"/>
                </a:solidFill>
                <a:latin typeface="Noto Sans SC"/>
                <a:ea typeface="Noto Sans SC"/>
              </a:rPr>
              <a:t>    Nantong Wandofu Arts &amp; Crafts Co., Ltd.</a:t>
            </a:r>
            <a:endParaRPr lang="en-US" altLang="zh-CN" sz="1600" b="1">
              <a:solidFill>
                <a:srgbClr val="1F2937"/>
              </a:solidFill>
              <a:latin typeface="Noto Sans SC"/>
              <a:ea typeface="Noto Sans SC"/>
            </a:endParaRPr>
          </a:p>
          <a:p>
            <a:r>
              <a:rPr lang="en-US" altLang="zh-CN">
                <a:solidFill>
                  <a:srgbClr val="6B7280"/>
                </a:solidFill>
                <a:latin typeface="Noto Sans SC"/>
                <a:ea typeface="Noto Sans SC"/>
              </a:rPr>
              <a:t>                 </a:t>
            </a:r>
            <a:endParaRPr lang="en-US" altLang="zh-CN">
              <a:solidFill>
                <a:srgbClr val="6B7280"/>
              </a:solidFill>
              <a:latin typeface="Noto Sans SC"/>
              <a:ea typeface="Noto Sans SC"/>
            </a:endParaRPr>
          </a:p>
          <a:p>
            <a:r>
              <a:rPr lang="en-US" altLang="zh-CN">
                <a:solidFill>
                  <a:srgbClr val="6B7280"/>
                </a:solidFill>
                <a:latin typeface="Noto Sans SC"/>
                <a:ea typeface="Noto Sans SC"/>
              </a:rPr>
              <a:t>                   Email: sales@wdfcraft.com |</a:t>
            </a:r>
            <a:endParaRPr lang="en-US" altLang="zh-CN">
              <a:solidFill>
                <a:srgbClr val="6B7280"/>
              </a:solidFill>
              <a:latin typeface="Noto Sans SC"/>
              <a:ea typeface="Noto Sans SC"/>
            </a:endParaRPr>
          </a:p>
        </p:txBody>
      </p:sp>
      <p:cxnSp>
        <p:nvCxnSpPr>
          <p:cNvPr id="10" name="Connector 5"/>
          <p:cNvCxnSpPr/>
          <p:nvPr/>
        </p:nvCxnSpPr>
        <p:spPr>
          <a:xfrm flipH="1" flipV="1">
            <a:off x="3999230" y="4280557"/>
            <a:ext cx="3889400" cy="79"/>
          </a:xfrm>
          <a:prstGeom prst="straightConnector1">
            <a:avLst/>
          </a:prstGeom>
          <a:solidFill>
            <a:srgbClr val="DEE0E3">
              <a:alpha val="100000"/>
            </a:srgbClr>
          </a:solidFill>
          <a:ln w="12700" cap="flat" cmpd="sng">
            <a:solidFill>
              <a:srgbClr val="1F2937">
                <a:alpha val="10000"/>
              </a:srgbClr>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103505" y="108268"/>
            <a:ext cx="5080000" cy="460375"/>
          </a:xfrm>
          <a:prstGeom prst="rect">
            <a:avLst/>
          </a:prstGeom>
        </p:spPr>
        <p:txBody>
          <a:bodyPr>
            <a:spAutoFit/>
          </a:bodyPr>
          <a:p>
            <a:r>
              <a:rPr lang="en-US" altLang="zh-CN" sz="2400" b="1">
                <a:solidFill>
                  <a:srgbClr val="000000"/>
                </a:solidFill>
                <a:latin typeface="Noto Sans"/>
                <a:ea typeface="Noto Sans"/>
              </a:rPr>
              <a:t>ABOUT US</a:t>
            </a:r>
            <a:endParaRPr lang="en-US" altLang="zh-CN" sz="2400" b="1">
              <a:solidFill>
                <a:srgbClr val="000000"/>
              </a:solidFill>
              <a:latin typeface="Noto Sans"/>
              <a:ea typeface="Noto Sans"/>
            </a:endParaRPr>
          </a:p>
        </p:txBody>
      </p:sp>
      <p:sp>
        <p:nvSpPr>
          <p:cNvPr id="3" name="文本框 2"/>
          <p:cNvSpPr txBox="1"/>
          <p:nvPr/>
        </p:nvSpPr>
        <p:spPr>
          <a:xfrm>
            <a:off x="103505" y="714375"/>
            <a:ext cx="11934825" cy="829945"/>
          </a:xfrm>
          <a:prstGeom prst="rect">
            <a:avLst/>
          </a:prstGeom>
        </p:spPr>
        <p:txBody>
          <a:bodyPr wrap="square">
            <a:spAutoFit/>
          </a:bodyPr>
          <a:p>
            <a:r>
              <a:rPr lang="en-US" altLang="zh-CN" sz="1600">
                <a:solidFill>
                  <a:srgbClr val="505050"/>
                </a:solidFill>
                <a:latin typeface="Al Bayan Plain" charset="0"/>
                <a:ea typeface="楷体_GB2312" charset="0"/>
                <a:cs typeface="Al Bayan Plain" charset="0"/>
              </a:rPr>
              <a:t>Nantong Wandfu Arts &amp; Crafts Co., Ltd. is a leading manufacturer with years of expertise in crafting high-quality toys, home, and office supplies. We are dedicated to delivering innovative, safe, and durable products that meet the diverse needs of our global clientele, fostering long-term partnerships built on trust and excellence.</a:t>
            </a:r>
            <a:endParaRPr lang="en-US" altLang="zh-CN" sz="1600">
              <a:solidFill>
                <a:srgbClr val="505050"/>
              </a:solidFill>
              <a:latin typeface="Al Bayan Plain" charset="0"/>
              <a:ea typeface="楷体_GB2312" charset="0"/>
              <a:cs typeface="Al Bayan Plain" charset="0"/>
            </a:endParaRPr>
          </a:p>
        </p:txBody>
      </p:sp>
      <p:cxnSp>
        <p:nvCxnSpPr>
          <p:cNvPr id="4" name="Connector 4"/>
          <p:cNvCxnSpPr/>
          <p:nvPr/>
        </p:nvCxnSpPr>
        <p:spPr>
          <a:xfrm>
            <a:off x="199390" y="612650"/>
            <a:ext cx="11508105" cy="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5" name="文本框 4"/>
          <p:cNvSpPr txBox="1"/>
          <p:nvPr/>
        </p:nvSpPr>
        <p:spPr>
          <a:xfrm>
            <a:off x="303530" y="1853247"/>
            <a:ext cx="5080000" cy="1137285"/>
          </a:xfrm>
          <a:prstGeom prst="rect">
            <a:avLst/>
          </a:prstGeom>
          <a:solidFill>
            <a:schemeClr val="accent3">
              <a:lumMod val="20000"/>
              <a:lumOff val="80000"/>
            </a:schemeClr>
          </a:solidFill>
          <a:ln w="12700" cmpd="sng">
            <a:solidFill>
              <a:schemeClr val="bg1">
                <a:lumMod val="85000"/>
                <a:alpha val="40000"/>
              </a:schemeClr>
            </a:solidFill>
            <a:prstDash val="solid"/>
          </a:ln>
        </p:spPr>
        <p:txBody>
          <a:bodyPr>
            <a:spAutoFit/>
          </a:bodyPr>
          <a:p>
            <a:r>
              <a:rPr lang="en-US" altLang="zh-CN" sz="2000">
                <a:solidFill>
                  <a:srgbClr val="1F2329"/>
                </a:solidFill>
                <a:latin typeface="Al Bayan Plain" charset="0"/>
                <a:ea typeface="Noto Sans SC"/>
                <a:cs typeface="Al Bayan Plain" charset="0"/>
              </a:rPr>
              <a:t>01. Advanced Manufacturing</a:t>
            </a:r>
            <a:endParaRPr lang="en-US" altLang="zh-CN" sz="2000">
              <a:solidFill>
                <a:srgbClr val="1F2329"/>
              </a:solidFill>
              <a:latin typeface="Al Bayan Plain" charset="0"/>
              <a:ea typeface="Noto Sans SC"/>
              <a:cs typeface="Al Bayan Plain" charset="0"/>
            </a:endParaRPr>
          </a:p>
          <a:p>
            <a:r>
              <a:rPr lang="en-US" altLang="zh-CN" sz="1600">
                <a:solidFill>
                  <a:srgbClr val="646464"/>
                </a:solidFill>
                <a:latin typeface="Al Bayan Plain" charset="0"/>
                <a:ea typeface="Noto Sans SC"/>
                <a:cs typeface="Al Bayan Plain" charset="0"/>
              </a:rPr>
              <a:t>Equipped with state-of-the-art production facilities and automated technology to ensure precision, efficiency, and consistent quality across all product lines.</a:t>
            </a:r>
            <a:endParaRPr lang="en-US" altLang="zh-CN" sz="1600">
              <a:solidFill>
                <a:srgbClr val="646464"/>
              </a:solidFill>
              <a:latin typeface="Al Bayan Plain" charset="0"/>
              <a:ea typeface="Noto Sans SC"/>
              <a:cs typeface="Al Bayan Plain" charset="0"/>
            </a:endParaRPr>
          </a:p>
        </p:txBody>
      </p:sp>
      <p:sp>
        <p:nvSpPr>
          <p:cNvPr id="6" name="文本框 5"/>
          <p:cNvSpPr txBox="1"/>
          <p:nvPr/>
        </p:nvSpPr>
        <p:spPr>
          <a:xfrm>
            <a:off x="5574030" y="1852613"/>
            <a:ext cx="5080000" cy="1137285"/>
          </a:xfrm>
          <a:prstGeom prst="rect">
            <a:avLst/>
          </a:prstGeom>
          <a:solidFill>
            <a:schemeClr val="accent3">
              <a:lumMod val="20000"/>
              <a:lumOff val="80000"/>
            </a:schemeClr>
          </a:solidFill>
          <a:ln w="12700" cmpd="sng">
            <a:solidFill>
              <a:schemeClr val="bg1">
                <a:lumMod val="85000"/>
                <a:alpha val="53000"/>
              </a:schemeClr>
            </a:solidFill>
            <a:prstDash val="solid"/>
          </a:ln>
        </p:spPr>
        <p:txBody>
          <a:bodyPr>
            <a:spAutoFit/>
          </a:bodyPr>
          <a:p>
            <a:r>
              <a:rPr lang="en-US" altLang="zh-CN" sz="2000">
                <a:solidFill>
                  <a:srgbClr val="1F2329"/>
                </a:solidFill>
                <a:latin typeface="Al Bayan Plain" charset="0"/>
                <a:ea typeface="Noto Sans SC"/>
                <a:cs typeface="Al Bayan Plain" charset="0"/>
              </a:rPr>
              <a:t>02. Strict Quality Assurance</a:t>
            </a:r>
            <a:endParaRPr lang="en-US" altLang="zh-CN" sz="2000">
              <a:solidFill>
                <a:srgbClr val="1F2329"/>
              </a:solidFill>
              <a:latin typeface="Al Bayan Plain" charset="0"/>
              <a:ea typeface="Noto Sans SC"/>
              <a:cs typeface="Al Bayan Plain" charset="0"/>
            </a:endParaRPr>
          </a:p>
          <a:p>
            <a:r>
              <a:rPr lang="en-US" altLang="zh-CN" sz="1600">
                <a:solidFill>
                  <a:srgbClr val="646464"/>
                </a:solidFill>
                <a:latin typeface="Al Bayan Plain" charset="0"/>
                <a:ea typeface="Noto Sans SC"/>
                <a:cs typeface="Al Bayan Plain" charset="0"/>
              </a:rPr>
              <a:t>Adhering to global safety standards (EN71, 3C) with rigorous inspection protocols at every stage to guarantee product safety and reliability.</a:t>
            </a:r>
            <a:endParaRPr lang="en-US" altLang="zh-CN" sz="1600">
              <a:solidFill>
                <a:srgbClr val="646464"/>
              </a:solidFill>
              <a:latin typeface="Al Bayan Plain" charset="0"/>
              <a:ea typeface="Noto Sans SC"/>
              <a:cs typeface="Al Bayan Plain" charset="0"/>
            </a:endParaRPr>
          </a:p>
        </p:txBody>
      </p:sp>
      <p:sp>
        <p:nvSpPr>
          <p:cNvPr id="7" name="文本框 6"/>
          <p:cNvSpPr txBox="1"/>
          <p:nvPr/>
        </p:nvSpPr>
        <p:spPr>
          <a:xfrm>
            <a:off x="303530" y="3997643"/>
            <a:ext cx="5080000" cy="1137285"/>
          </a:xfrm>
          <a:prstGeom prst="rect">
            <a:avLst/>
          </a:prstGeom>
          <a:solidFill>
            <a:schemeClr val="accent3">
              <a:lumMod val="20000"/>
              <a:lumOff val="80000"/>
            </a:schemeClr>
          </a:solidFill>
          <a:ln w="12700" cmpd="sng">
            <a:solidFill>
              <a:schemeClr val="bg1">
                <a:lumMod val="85000"/>
                <a:alpha val="44000"/>
              </a:schemeClr>
            </a:solidFill>
            <a:prstDash val="solid"/>
          </a:ln>
        </p:spPr>
        <p:txBody>
          <a:bodyPr>
            <a:spAutoFit/>
          </a:bodyPr>
          <a:p>
            <a:r>
              <a:rPr lang="en-US" altLang="zh-CN" sz="2000">
                <a:solidFill>
                  <a:srgbClr val="1F2329"/>
                </a:solidFill>
                <a:latin typeface="Al Bayan Plain" charset="0"/>
                <a:ea typeface="Noto Sans SC"/>
                <a:cs typeface="Al Bayan Plain" charset="0"/>
              </a:rPr>
              <a:t>03. OEM &amp; ODM Expertise</a:t>
            </a:r>
            <a:endParaRPr lang="en-US" altLang="zh-CN" sz="2000">
              <a:solidFill>
                <a:srgbClr val="1F2329"/>
              </a:solidFill>
              <a:latin typeface="Al Bayan Plain" charset="0"/>
              <a:ea typeface="Noto Sans SC"/>
              <a:cs typeface="Al Bayan Plain" charset="0"/>
            </a:endParaRPr>
          </a:p>
          <a:p>
            <a:r>
              <a:rPr lang="en-US" altLang="zh-CN" sz="1600">
                <a:solidFill>
                  <a:srgbClr val="646464"/>
                </a:solidFill>
                <a:latin typeface="Al Bayan Plain" charset="0"/>
                <a:ea typeface="Noto Sans SC"/>
                <a:cs typeface="Al Bayan Plain" charset="0"/>
              </a:rPr>
              <a:t>Offering flexible customization from design to production, tailoring products to match your brand identity and specific market requirements.</a:t>
            </a:r>
            <a:endParaRPr lang="en-US" altLang="zh-CN" sz="1600">
              <a:solidFill>
                <a:srgbClr val="646464"/>
              </a:solidFill>
              <a:latin typeface="Al Bayan Plain" charset="0"/>
              <a:ea typeface="Noto Sans SC"/>
              <a:cs typeface="Al Bayan Plain" charset="0"/>
            </a:endParaRPr>
          </a:p>
        </p:txBody>
      </p:sp>
      <p:sp>
        <p:nvSpPr>
          <p:cNvPr id="8" name="文本框 7"/>
          <p:cNvSpPr txBox="1"/>
          <p:nvPr/>
        </p:nvSpPr>
        <p:spPr>
          <a:xfrm>
            <a:off x="5574030" y="3998277"/>
            <a:ext cx="5080000" cy="1137285"/>
          </a:xfrm>
          <a:prstGeom prst="rect">
            <a:avLst/>
          </a:prstGeom>
          <a:solidFill>
            <a:schemeClr val="accent3">
              <a:lumMod val="20000"/>
              <a:lumOff val="80000"/>
            </a:schemeClr>
          </a:solidFill>
          <a:ln w="12700" cmpd="sng">
            <a:solidFill>
              <a:schemeClr val="bg1">
                <a:lumMod val="85000"/>
                <a:alpha val="30000"/>
              </a:schemeClr>
            </a:solidFill>
            <a:prstDash val="solid"/>
          </a:ln>
        </p:spPr>
        <p:txBody>
          <a:bodyPr>
            <a:spAutoFit/>
          </a:bodyPr>
          <a:p>
            <a:r>
              <a:rPr lang="en-US" altLang="zh-CN" sz="2000">
                <a:solidFill>
                  <a:srgbClr val="1F2329"/>
                </a:solidFill>
                <a:latin typeface="Al Bayan Plain" charset="0"/>
                <a:ea typeface="Noto Sans SC"/>
                <a:cs typeface="Al Bayan Plain" charset="0"/>
              </a:rPr>
              <a:t>04. Reliable Supply Chain</a:t>
            </a:r>
            <a:endParaRPr lang="en-US" altLang="zh-CN" sz="2000">
              <a:solidFill>
                <a:srgbClr val="1F2329"/>
              </a:solidFill>
              <a:latin typeface="Al Bayan Plain" charset="0"/>
              <a:ea typeface="Noto Sans SC"/>
              <a:cs typeface="Al Bayan Plain" charset="0"/>
            </a:endParaRPr>
          </a:p>
          <a:p>
            <a:r>
              <a:rPr lang="en-US" altLang="zh-CN" sz="1600">
                <a:solidFill>
                  <a:srgbClr val="646464"/>
                </a:solidFill>
                <a:latin typeface="Al Bayan Plain" charset="0"/>
                <a:ea typeface="Noto Sans SC"/>
                <a:cs typeface="Al Bayan Plain" charset="0"/>
              </a:rPr>
              <a:t>A robust logistics network ensures on-time delivery, competitive pricing, and scalability to support your business growth and market demands.</a:t>
            </a:r>
            <a:endParaRPr lang="en-US" altLang="zh-CN" sz="1600">
              <a:solidFill>
                <a:srgbClr val="646464"/>
              </a:solidFill>
              <a:latin typeface="Al Bayan Plain" charset="0"/>
              <a:ea typeface="Noto Sans SC"/>
              <a:cs typeface="Al Bayan Plain"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Minecraft ABS Coin Bank</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5" name="AutoShape 5"/>
          <p:cNvSpPr/>
          <p:nvPr/>
        </p:nvSpPr>
        <p:spPr>
          <a:xfrm>
            <a:off x="762000" y="1905000"/>
            <a:ext cx="3556000" cy="27940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095500" y="2540000"/>
            <a:ext cx="889000" cy="889000"/>
          </a:xfrm>
          <a:prstGeom prst="rect">
            <a:avLst/>
          </a:prstGeom>
        </p:spPr>
      </p:pic>
      <p:sp>
        <p:nvSpPr>
          <p:cNvPr id="7" name="AutoShape 7"/>
          <p:cNvSpPr/>
          <p:nvPr/>
        </p:nvSpPr>
        <p:spPr>
          <a:xfrm>
            <a:off x="762000" y="4826000"/>
            <a:ext cx="355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2800"/>
              <a:t>12x12x12CM </a:t>
            </a:r>
            <a:r>
              <a:rPr lang="zh-CN" altLang="en-US" sz="2800"/>
              <a:t>储钱罐</a:t>
            </a:r>
            <a:endParaRPr lang="zh-CN" altLang="en-US" sz="2800"/>
          </a:p>
        </p:txBody>
      </p:sp>
      <p:sp>
        <p:nvSpPr>
          <p:cNvPr id="17" name="AutoShape 17"/>
          <p:cNvSpPr/>
          <p:nvPr/>
        </p:nvSpPr>
        <p:spPr>
          <a:xfrm>
            <a:off x="5506720" y="161036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l">
              <a:defRPr/>
            </a:pPr>
            <a:r>
              <a:rPr lang="en-US" altLang="zh-CN"/>
              <a:t>1.    </a:t>
            </a:r>
            <a:r>
              <a:rPr lang="zh-CN" altLang="en-US"/>
              <a:t>材质：</a:t>
            </a:r>
            <a:r>
              <a:rPr lang="en-US" altLang="zh-CN"/>
              <a:t>ABS </a:t>
            </a:r>
            <a:r>
              <a:rPr lang="zh-CN" altLang="en-US"/>
              <a:t>环保塑料</a:t>
            </a:r>
            <a:endParaRPr lang="zh-CN" altLang="en-US"/>
          </a:p>
          <a:p>
            <a:pPr algn="l">
              <a:defRPr/>
            </a:pPr>
            <a:r>
              <a:rPr lang="en-US" altLang="zh-CN"/>
              <a:t>2.。 </a:t>
            </a:r>
            <a:r>
              <a:rPr lang="zh-CN" altLang="en-US"/>
              <a:t>外尺寸：12×12×12 </a:t>
            </a:r>
            <a:r>
              <a:rPr lang="en-US" altLang="zh-CN"/>
              <a:t>cm </a:t>
            </a:r>
            <a:r>
              <a:rPr lang="zh-CN" altLang="en-US"/>
              <a:t>正方体</a:t>
            </a:r>
            <a:endParaRPr lang="zh-CN" altLang="en-US"/>
          </a:p>
          <a:p>
            <a:pPr algn="l">
              <a:defRPr/>
            </a:pPr>
            <a:r>
              <a:rPr lang="en-US" altLang="zh-CN"/>
              <a:t>3.  </a:t>
            </a:r>
            <a:r>
              <a:rPr lang="zh-CN" altLang="en-US"/>
              <a:t>产品特点：大容量储钱空间，顶部投币口设计，像素苦力怕经典外观，坚固耐摔，儿童零钱收纳储蓄盒</a:t>
            </a:r>
            <a:endParaRPr lang="zh-CN" altLang="en-US"/>
          </a:p>
        </p:txBody>
      </p:sp>
      <p:cxnSp>
        <p:nvCxnSpPr>
          <p:cNvPr id="25" name="Connector 25"/>
          <p:cNvCxnSpPr/>
          <p:nvPr/>
        </p:nvCxnSpPr>
        <p:spPr>
          <a:xfrm rot="-4092">
            <a:off x="508004" y="3340100"/>
            <a:ext cx="10668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8" name="AutoShape 28"/>
          <p:cNvSpPr/>
          <p:nvPr/>
        </p:nvSpPr>
        <p:spPr>
          <a:xfrm>
            <a:off x="5506720" y="3717925"/>
            <a:ext cx="3492500" cy="93345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Material: Eco-friendly ABS Plastic</a:t>
            </a:r>
            <a:endParaRPr lang="en-US" altLang="zh-CN"/>
          </a:p>
          <a:p>
            <a:pPr marL="0" indent="0" algn="l">
              <a:lnSpc>
                <a:spcPct val="125000"/>
              </a:lnSpc>
              <a:defRPr/>
            </a:pPr>
            <a:r>
              <a:rPr lang="en-US" altLang="zh-CN"/>
              <a:t>External Size: 12×12×12 cm Cube</a:t>
            </a:r>
            <a:endParaRPr lang="en-US" altLang="zh-CN"/>
          </a:p>
          <a:p>
            <a:pPr marL="0" indent="0" algn="l">
              <a:lnSpc>
                <a:spcPct val="125000"/>
              </a:lnSpc>
              <a:defRPr/>
            </a:pPr>
            <a:r>
              <a:rPr lang="en-US" altLang="zh-CN"/>
              <a:t>Features: Large-capacity storage space, top coin slot, classic pixel Creeper appearance, drop-resistant &amp; sturdy, kids coin savings box</a:t>
            </a:r>
            <a:endParaRPr lang="en-US" altLang="zh-CN"/>
          </a:p>
        </p:txBody>
      </p:sp>
      <p:sp>
        <p:nvSpPr>
          <p:cNvPr id="30" name="AutoShape 30"/>
          <p:cNvSpPr/>
          <p:nvPr/>
        </p:nvSpPr>
        <p:spPr>
          <a:xfrm>
            <a:off x="5506720" y="5086350"/>
            <a:ext cx="3302000" cy="98615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1100"/>
              <a:t>材質：環境</a:t>
            </a:r>
            <a:r>
              <a:rPr lang="ja-JP" altLang="en-US" sz="1100"/>
              <a:t>に</a:t>
            </a:r>
            <a:r>
              <a:rPr lang="zh-CN" altLang="en-US" sz="1100"/>
              <a:t>優</a:t>
            </a:r>
            <a:r>
              <a:rPr lang="ja-JP" altLang="en-US" sz="1100"/>
              <a:t>しい </a:t>
            </a:r>
            <a:r>
              <a:rPr lang="en-US" altLang="zh-CN" sz="1100"/>
              <a:t>ABS </a:t>
            </a:r>
            <a:r>
              <a:rPr lang="zh-CN" altLang="en-US" sz="1100"/>
              <a:t>樹脂</a:t>
            </a:r>
            <a:endParaRPr lang="zh-CN" altLang="en-US" sz="1100"/>
          </a:p>
          <a:p>
            <a:pPr marL="0" indent="0" algn="l">
              <a:lnSpc>
                <a:spcPct val="125000"/>
              </a:lnSpc>
              <a:defRPr/>
            </a:pPr>
            <a:r>
              <a:rPr lang="zh-CN" altLang="en-US" sz="1100"/>
              <a:t>外形寸法：12×12×12 </a:t>
            </a:r>
            <a:r>
              <a:rPr lang="en-US" altLang="zh-CN" sz="1100"/>
              <a:t>cm </a:t>
            </a:r>
            <a:r>
              <a:rPr lang="zh-CN" altLang="en-US" sz="1100"/>
              <a:t>立方体</a:t>
            </a:r>
            <a:endParaRPr lang="zh-CN" altLang="en-US" sz="1100"/>
          </a:p>
          <a:p>
            <a:pPr marL="0" indent="0" algn="l">
              <a:lnSpc>
                <a:spcPct val="125000"/>
              </a:lnSpc>
              <a:defRPr/>
            </a:pPr>
            <a:r>
              <a:rPr lang="zh-CN" altLang="en-US" sz="1100"/>
              <a:t>特徴：大容量貯金</a:t>
            </a:r>
            <a:r>
              <a:rPr lang="ja-JP" altLang="en-US" sz="1100"/>
              <a:t>スペース、</a:t>
            </a:r>
            <a:r>
              <a:rPr lang="zh-CN" altLang="en-US" sz="1100"/>
              <a:t>上部</a:t>
            </a:r>
            <a:r>
              <a:rPr lang="ja-JP" altLang="en-US" sz="1100"/>
              <a:t>コイン</a:t>
            </a:r>
            <a:r>
              <a:rPr lang="zh-CN" altLang="en-US" sz="1100"/>
              <a:t>投入口、</a:t>
            </a:r>
            <a:r>
              <a:rPr lang="ja-JP" altLang="en-US" sz="1100"/>
              <a:t>ピクセルクリーパーデザイン、</a:t>
            </a:r>
            <a:r>
              <a:rPr lang="zh-CN" altLang="en-US" sz="1100"/>
              <a:t>衝撃</a:t>
            </a:r>
            <a:r>
              <a:rPr lang="ja-JP" altLang="en-US" sz="1100"/>
              <a:t>に</a:t>
            </a:r>
            <a:r>
              <a:rPr lang="zh-CN" altLang="en-US" sz="1100"/>
              <a:t>強</a:t>
            </a:r>
            <a:r>
              <a:rPr lang="ja-JP" altLang="en-US" sz="1100"/>
              <a:t>く</a:t>
            </a:r>
            <a:r>
              <a:rPr lang="zh-CN" altLang="en-US" sz="1100"/>
              <a:t>割</a:t>
            </a:r>
            <a:r>
              <a:rPr lang="ja-JP" altLang="en-US" sz="1100"/>
              <a:t>れにくい、</a:t>
            </a:r>
            <a:r>
              <a:rPr lang="zh-CN" altLang="en-US" sz="1100"/>
              <a:t>子供用小銭貯金箱</a:t>
            </a:r>
            <a:endParaRPr lang="zh-CN" altLang="en-US" sz="1100"/>
          </a:p>
        </p:txBody>
      </p:sp>
      <p:pic>
        <p:nvPicPr>
          <p:cNvPr id="33" name="图片 32"/>
          <p:cNvPicPr>
            <a:picLocks noChangeAspect="1"/>
          </p:cNvPicPr>
          <p:nvPr/>
        </p:nvPicPr>
        <p:blipFill>
          <a:blip r:embed="rId3"/>
          <a:stretch>
            <a:fillRect/>
          </a:stretch>
        </p:blipFill>
        <p:spPr>
          <a:xfrm>
            <a:off x="500380" y="1787525"/>
            <a:ext cx="4312920" cy="2894330"/>
          </a:xfrm>
          <a:prstGeom prst="rect">
            <a:avLst/>
          </a:prstGeom>
        </p:spPr>
      </p:pic>
      <p:cxnSp>
        <p:nvCxnSpPr>
          <p:cNvPr id="9" name="Connector 25"/>
          <p:cNvCxnSpPr/>
          <p:nvPr/>
        </p:nvCxnSpPr>
        <p:spPr>
          <a:xfrm rot="-4092">
            <a:off x="635004" y="5016500"/>
            <a:ext cx="10668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PVC &amp; </a:t>
            </a: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ABS DIY Jewelry</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7" name="AutoShape 7"/>
          <p:cNvSpPr/>
          <p:nvPr/>
        </p:nvSpPr>
        <p:spPr>
          <a:xfrm>
            <a:off x="762000" y="5085715"/>
            <a:ext cx="355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altLang="zh-CN">
                <a:latin typeface="Arial" panose="020B0604020202090204" pitchFamily="34" charset="0"/>
                <a:cs typeface="Arial" panose="020B0604020202090204" pitchFamily="34" charset="0"/>
              </a:rPr>
              <a:t>Matching figurine designs and cup colors are interchangeable for replacement</a:t>
            </a:r>
            <a:r>
              <a:rPr lang="en-US" altLang="zh-CN" sz="2000">
                <a:latin typeface="Al Bayan Plain" charset="0"/>
                <a:cs typeface="Al Bayan Plain" charset="0"/>
              </a:rPr>
              <a:t>. </a:t>
            </a:r>
            <a:endParaRPr lang="en-US" altLang="zh-CN" sz="2000">
              <a:latin typeface="Al Bayan Plain" charset="0"/>
              <a:cs typeface="Al Bayan Plain" charset="0"/>
            </a:endParaRPr>
          </a:p>
        </p:txBody>
      </p:sp>
      <p:sp>
        <p:nvSpPr>
          <p:cNvPr id="17" name="AutoShape 17"/>
          <p:cNvSpPr/>
          <p:nvPr/>
        </p:nvSpPr>
        <p:spPr>
          <a:xfrm>
            <a:off x="5573395" y="1435100"/>
            <a:ext cx="5384165"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l">
              <a:defRPr/>
            </a:pPr>
            <a:r>
              <a:rPr lang="zh-CN" altLang="en-US"/>
              <a:t>产品名称：糖果萌宠换盖</a:t>
            </a:r>
            <a:r>
              <a:rPr lang="en-US" altLang="zh-CN"/>
              <a:t>DIY</a:t>
            </a:r>
            <a:r>
              <a:rPr lang="zh-CN" altLang="en-US"/>
              <a:t>首饰玩具</a:t>
            </a:r>
            <a:endParaRPr lang="zh-CN" altLang="en-US"/>
          </a:p>
          <a:p>
            <a:pPr algn="l">
              <a:defRPr/>
            </a:pPr>
            <a:r>
              <a:rPr lang="zh-CN" altLang="en-US"/>
              <a:t>产品简介：透明锥形收纳杯内置多彩串珠，搭配 3 款可互换软胶萌宠公仔顶盖，公仔造型与杯身配色可自由搭配替换，儿童可</a:t>
            </a:r>
            <a:r>
              <a:rPr lang="en-US" altLang="zh-CN"/>
              <a:t>DIY</a:t>
            </a:r>
            <a:r>
              <a:rPr lang="zh-CN" altLang="en-US"/>
              <a:t>自己喜欢的手串，项链，杯内珠子可更换其他款式，儿童安全塑胶工艺，适合礼品、商超潮玩售卖。生成其他日文英文简介</a:t>
            </a:r>
            <a:endParaRPr lang="zh-CN" altLang="en-US"/>
          </a:p>
        </p:txBody>
      </p:sp>
      <p:cxnSp>
        <p:nvCxnSpPr>
          <p:cNvPr id="25" name="Connector 25"/>
          <p:cNvCxnSpPr/>
          <p:nvPr/>
        </p:nvCxnSpPr>
        <p:spPr>
          <a:xfrm rot="-4092">
            <a:off x="762004" y="2974340"/>
            <a:ext cx="10668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8" name="AutoShape 28"/>
          <p:cNvSpPr/>
          <p:nvPr/>
        </p:nvSpPr>
        <p:spPr>
          <a:xfrm>
            <a:off x="5572760" y="3441700"/>
            <a:ext cx="5723890" cy="93345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This transparent cone-shaped storage cup is filled with colorful beads, paired with 3 interchangeable soft PVC pet figurine lids. The figurine styles and cup colors can be freely matched and swapped. Kids can DIY their favorite bracelets and necklaces, and the beads inside the cup can be replaced with other styles. Made of kid-safe plastic materials, this toy is perfect for holiday gifts, birthday presents, and trendy toy retail in supermarkets and boutiques.</a:t>
            </a:r>
            <a:endParaRPr lang="en-US" altLang="zh-CN"/>
          </a:p>
        </p:txBody>
      </p:sp>
      <p:sp>
        <p:nvSpPr>
          <p:cNvPr id="30" name="AutoShape 30"/>
          <p:cNvSpPr/>
          <p:nvPr/>
        </p:nvSpPr>
        <p:spPr>
          <a:xfrm>
            <a:off x="5573395" y="5194300"/>
            <a:ext cx="6110605" cy="98615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1100"/>
              <a:t>透明</a:t>
            </a:r>
            <a:r>
              <a:rPr lang="ja-JP" altLang="en-US" sz="1100"/>
              <a:t>な</a:t>
            </a:r>
            <a:r>
              <a:rPr lang="zh-CN" altLang="en-US" sz="1100"/>
              <a:t>円錐型収納</a:t>
            </a:r>
            <a:r>
              <a:rPr lang="ja-JP" altLang="en-US" sz="1100"/>
              <a:t>カップにカラフルなビーズが</a:t>
            </a:r>
            <a:r>
              <a:rPr lang="zh-CN" altLang="en-US" sz="1100"/>
              <a:t>入</a:t>
            </a:r>
            <a:r>
              <a:rPr lang="ja-JP" altLang="en-US" sz="1100"/>
              <a:t>っており、3 </a:t>
            </a:r>
            <a:r>
              <a:rPr lang="zh-CN" altLang="en-US" sz="1100"/>
              <a:t>種類</a:t>
            </a:r>
            <a:r>
              <a:rPr lang="ja-JP" altLang="en-US" sz="1100"/>
              <a:t>の</a:t>
            </a:r>
            <a:r>
              <a:rPr lang="zh-CN" altLang="en-US" sz="1100"/>
              <a:t>交換可能</a:t>
            </a:r>
            <a:r>
              <a:rPr lang="ja-JP" altLang="en-US" sz="1100"/>
              <a:t>なソフト </a:t>
            </a:r>
            <a:r>
              <a:rPr lang="en-US" altLang="zh-CN" sz="1100"/>
              <a:t>PVC </a:t>
            </a:r>
            <a:r>
              <a:rPr lang="ja-JP" altLang="en-US" sz="1100"/>
              <a:t>ペットフィギュア</a:t>
            </a:r>
            <a:r>
              <a:rPr lang="zh-CN" altLang="en-US" sz="1100"/>
              <a:t>蓋</a:t>
            </a:r>
            <a:r>
              <a:rPr lang="ja-JP" altLang="en-US" sz="1100"/>
              <a:t>が</a:t>
            </a:r>
            <a:r>
              <a:rPr lang="zh-CN" altLang="en-US" sz="1100"/>
              <a:t>付属</a:t>
            </a:r>
            <a:r>
              <a:rPr lang="ja-JP" altLang="en-US" sz="1100"/>
              <a:t>します。フィギュアのデザインとカップ</a:t>
            </a:r>
            <a:r>
              <a:rPr lang="zh-CN" altLang="en-US" sz="1100"/>
              <a:t>本体</a:t>
            </a:r>
            <a:r>
              <a:rPr lang="ja-JP" altLang="en-US" sz="1100"/>
              <a:t>のカラーは</a:t>
            </a:r>
            <a:r>
              <a:rPr lang="zh-CN" altLang="en-US" sz="1100"/>
              <a:t>自由</a:t>
            </a:r>
            <a:r>
              <a:rPr lang="ja-JP" altLang="en-US" sz="1100"/>
              <a:t>に</a:t>
            </a:r>
            <a:r>
              <a:rPr lang="zh-CN" altLang="en-US" sz="1100"/>
              <a:t>組</a:t>
            </a:r>
            <a:r>
              <a:rPr lang="ja-JP" altLang="en-US" sz="1100"/>
              <a:t>み</a:t>
            </a:r>
            <a:r>
              <a:rPr lang="zh-CN" altLang="en-US" sz="1100"/>
              <a:t>替</a:t>
            </a:r>
            <a:r>
              <a:rPr lang="ja-JP" altLang="en-US" sz="1100"/>
              <a:t>え・</a:t>
            </a:r>
            <a:r>
              <a:rPr lang="zh-CN" altLang="en-US" sz="1100"/>
              <a:t>交換</a:t>
            </a:r>
            <a:r>
              <a:rPr lang="ja-JP" altLang="en-US" sz="1100"/>
              <a:t>ができます。お</a:t>
            </a:r>
            <a:r>
              <a:rPr lang="zh-CN" altLang="en-US" sz="1100"/>
              <a:t>子様</a:t>
            </a:r>
            <a:r>
              <a:rPr lang="ja-JP" altLang="en-US" sz="1100"/>
              <a:t>は</a:t>
            </a:r>
            <a:r>
              <a:rPr lang="zh-CN" altLang="en-US" sz="1100"/>
              <a:t>好</a:t>
            </a:r>
            <a:r>
              <a:rPr lang="ja-JP" altLang="en-US" sz="1100"/>
              <a:t>きなブレスレットやネックレスを</a:t>
            </a:r>
            <a:r>
              <a:rPr lang="zh-CN" altLang="en-US" sz="1100"/>
              <a:t>自分</a:t>
            </a:r>
            <a:r>
              <a:rPr lang="ja-JP" altLang="en-US" sz="1100"/>
              <a:t>で </a:t>
            </a:r>
            <a:r>
              <a:rPr lang="en-US" altLang="zh-CN" sz="1100"/>
              <a:t>DIY </a:t>
            </a:r>
            <a:r>
              <a:rPr lang="zh-CN" altLang="en-US" sz="1100"/>
              <a:t>制作</a:t>
            </a:r>
            <a:r>
              <a:rPr lang="ja-JP" altLang="en-US" sz="1100"/>
              <a:t>でき、カップ</a:t>
            </a:r>
            <a:r>
              <a:rPr lang="zh-CN" altLang="en-US" sz="1100"/>
              <a:t>内</a:t>
            </a:r>
            <a:r>
              <a:rPr lang="ja-JP" altLang="en-US" sz="1100"/>
              <a:t>のビーズは</a:t>
            </a:r>
            <a:r>
              <a:rPr lang="zh-CN" altLang="en-US" sz="1100"/>
              <a:t>別</a:t>
            </a:r>
            <a:r>
              <a:rPr lang="ja-JP" altLang="en-US" sz="1100"/>
              <a:t>の</a:t>
            </a:r>
            <a:r>
              <a:rPr lang="zh-CN" altLang="en-US" sz="1100"/>
              <a:t>種類</a:t>
            </a:r>
            <a:r>
              <a:rPr lang="ja-JP" altLang="en-US" sz="1100"/>
              <a:t>に</a:t>
            </a:r>
            <a:r>
              <a:rPr lang="zh-CN" altLang="en-US" sz="1100"/>
              <a:t>入</a:t>
            </a:r>
            <a:r>
              <a:rPr lang="ja-JP" altLang="en-US" sz="1100"/>
              <a:t>れ</a:t>
            </a:r>
            <a:r>
              <a:rPr lang="zh-CN" altLang="en-US" sz="1100"/>
              <a:t>替</a:t>
            </a:r>
            <a:r>
              <a:rPr lang="ja-JP" altLang="en-US" sz="1100"/>
              <a:t>えることも</a:t>
            </a:r>
            <a:r>
              <a:rPr lang="zh-CN" altLang="en-US" sz="1100"/>
              <a:t>可能</a:t>
            </a:r>
            <a:r>
              <a:rPr lang="ja-JP" altLang="en-US" sz="1100"/>
              <a:t>です。</a:t>
            </a:r>
            <a:r>
              <a:rPr lang="zh-CN" altLang="en-US" sz="1100"/>
              <a:t>子供向</a:t>
            </a:r>
            <a:r>
              <a:rPr lang="ja-JP" altLang="en-US" sz="1100"/>
              <a:t>け</a:t>
            </a:r>
            <a:r>
              <a:rPr lang="zh-CN" altLang="en-US" sz="1100"/>
              <a:t>安全基準</a:t>
            </a:r>
            <a:r>
              <a:rPr lang="ja-JP" altLang="en-US" sz="1100"/>
              <a:t>をクリアしたプラスチック</a:t>
            </a:r>
            <a:r>
              <a:rPr lang="zh-CN" altLang="en-US" sz="1100"/>
              <a:t>素材</a:t>
            </a:r>
            <a:r>
              <a:rPr lang="ja-JP" altLang="en-US" sz="1100"/>
              <a:t>を</a:t>
            </a:r>
            <a:r>
              <a:rPr lang="zh-CN" altLang="en-US" sz="1100"/>
              <a:t>採用</a:t>
            </a:r>
            <a:r>
              <a:rPr lang="ja-JP" altLang="en-US" sz="1100"/>
              <a:t>し、</a:t>
            </a:r>
            <a:r>
              <a:rPr lang="zh-CN" altLang="en-US" sz="1100"/>
              <a:t>誕生日</a:t>
            </a:r>
            <a:r>
              <a:rPr lang="ja-JP" altLang="en-US" sz="1100"/>
              <a:t>プレゼント・</a:t>
            </a:r>
            <a:r>
              <a:rPr lang="zh-CN" altLang="en-US" sz="1100"/>
              <a:t>季節</a:t>
            </a:r>
            <a:r>
              <a:rPr lang="ja-JP" altLang="en-US" sz="1100"/>
              <a:t>ギフトやスーパー、</a:t>
            </a:r>
            <a:r>
              <a:rPr lang="zh-CN" altLang="en-US" sz="1100"/>
              <a:t>雑貨店</a:t>
            </a:r>
            <a:r>
              <a:rPr lang="ja-JP" altLang="en-US" sz="1100"/>
              <a:t>のトレンドおもちゃとして</a:t>
            </a:r>
            <a:r>
              <a:rPr lang="zh-CN" altLang="en-US" sz="1100"/>
              <a:t>最適</a:t>
            </a:r>
            <a:r>
              <a:rPr lang="ja-JP" altLang="en-US" sz="1100"/>
              <a:t>です</a:t>
            </a:r>
            <a:endParaRPr lang="ja-JP" altLang="en-US" sz="1100"/>
          </a:p>
        </p:txBody>
      </p:sp>
      <p:pic>
        <p:nvPicPr>
          <p:cNvPr id="9" name="图片 8"/>
          <p:cNvPicPr>
            <a:picLocks noChangeAspect="1"/>
          </p:cNvPicPr>
          <p:nvPr/>
        </p:nvPicPr>
        <p:blipFill>
          <a:blip r:embed="rId1"/>
          <a:stretch>
            <a:fillRect/>
          </a:stretch>
        </p:blipFill>
        <p:spPr>
          <a:xfrm>
            <a:off x="508000" y="2000250"/>
            <a:ext cx="4321810" cy="2494915"/>
          </a:xfrm>
          <a:prstGeom prst="rect">
            <a:avLst/>
          </a:prstGeom>
        </p:spPr>
      </p:pic>
      <p:cxnSp>
        <p:nvCxnSpPr>
          <p:cNvPr id="5" name="Connector 25"/>
          <p:cNvCxnSpPr/>
          <p:nvPr/>
        </p:nvCxnSpPr>
        <p:spPr>
          <a:xfrm rot="-4092">
            <a:off x="889004" y="4935855"/>
            <a:ext cx="10668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cxnSp>
        <p:nvCxnSpPr>
          <p:cNvPr id="7" name="Connector 25"/>
          <p:cNvCxnSpPr/>
          <p:nvPr/>
        </p:nvCxnSpPr>
        <p:spPr>
          <a:xfrm rot="-4092">
            <a:off x="736604" y="3462020"/>
            <a:ext cx="10668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ABS </a:t>
            </a: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FACE &amp; PLUS </a:t>
            </a: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TOYS</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7" name="AutoShape 17"/>
          <p:cNvSpPr/>
          <p:nvPr/>
        </p:nvSpPr>
        <p:spPr>
          <a:xfrm>
            <a:off x="5573395" y="164465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l">
              <a:defRPr/>
            </a:pPr>
            <a:r>
              <a:rPr lang="en-US" altLang="zh-CN"/>
              <a:t>1.    </a:t>
            </a:r>
            <a:r>
              <a:rPr lang="zh-CN" altLang="en-US"/>
              <a:t>材质：</a:t>
            </a:r>
            <a:r>
              <a:rPr lang="en-US" altLang="zh-CN"/>
              <a:t> </a:t>
            </a:r>
            <a:r>
              <a:rPr lang="zh-CN" altLang="en-US"/>
              <a:t>环保塑料</a:t>
            </a:r>
            <a:r>
              <a:rPr lang="en-US" altLang="zh-CN"/>
              <a:t>+</a:t>
            </a:r>
            <a:r>
              <a:rPr lang="zh-CN" altLang="en-US"/>
              <a:t>毛绒</a:t>
            </a:r>
            <a:endParaRPr lang="zh-CN" altLang="en-US"/>
          </a:p>
          <a:p>
            <a:pPr algn="l">
              <a:defRPr/>
            </a:pPr>
            <a:r>
              <a:rPr lang="en-US" altLang="zh-CN"/>
              <a:t>2.。 </a:t>
            </a:r>
            <a:r>
              <a:rPr lang="zh-CN" altLang="en-US"/>
              <a:t>外尺寸：</a:t>
            </a:r>
            <a:r>
              <a:rPr lang="en-US"/>
              <a:t>30cm</a:t>
            </a:r>
            <a:endParaRPr lang="zh-CN" altLang="en-US"/>
          </a:p>
          <a:p>
            <a:pPr algn="l">
              <a:defRPr/>
            </a:pPr>
            <a:r>
              <a:rPr lang="en-US" altLang="zh-CN"/>
              <a:t>3.  </a:t>
            </a:r>
            <a:r>
              <a:rPr lang="zh-CN" altLang="en-US"/>
              <a:t>产品特点：注塑脸</a:t>
            </a:r>
            <a:r>
              <a:rPr lang="en-US" altLang="zh-CN"/>
              <a:t>，</a:t>
            </a:r>
            <a:r>
              <a:rPr lang="zh-CN" altLang="en-US"/>
              <a:t>手脚加毛绒身体</a:t>
            </a:r>
            <a:r>
              <a:rPr lang="en-US" altLang="zh-CN"/>
              <a:t>，</a:t>
            </a:r>
            <a:r>
              <a:rPr lang="zh-CN" altLang="en-US"/>
              <a:t>小配件可拆卸</a:t>
            </a:r>
            <a:r>
              <a:rPr lang="en-US" altLang="zh-CN"/>
              <a:t>，</a:t>
            </a:r>
            <a:r>
              <a:rPr lang="zh-CN" altLang="en-US"/>
              <a:t>更换</a:t>
            </a:r>
            <a:r>
              <a:rPr lang="en-US" altLang="zh-CN"/>
              <a:t>。</a:t>
            </a:r>
            <a:endParaRPr lang="en-US" altLang="zh-CN"/>
          </a:p>
        </p:txBody>
      </p:sp>
      <p:sp>
        <p:nvSpPr>
          <p:cNvPr id="28" name="AutoShape 28"/>
          <p:cNvSpPr/>
          <p:nvPr/>
        </p:nvSpPr>
        <p:spPr>
          <a:xfrm>
            <a:off x="5573395" y="3577590"/>
            <a:ext cx="3492500" cy="126301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Material: Eco-friendly plastic + plush fabric</a:t>
            </a:r>
            <a:endParaRPr lang="en-US" altLang="zh-CN"/>
          </a:p>
          <a:p>
            <a:pPr marL="0" indent="0" algn="l">
              <a:lnSpc>
                <a:spcPct val="125000"/>
              </a:lnSpc>
              <a:defRPr/>
            </a:pPr>
            <a:r>
              <a:rPr lang="en-US" altLang="zh-CN"/>
              <a:t>Outer Size: 30cm</a:t>
            </a:r>
            <a:endParaRPr lang="en-US" altLang="zh-CN"/>
          </a:p>
          <a:p>
            <a:pPr marL="0" indent="0" algn="l">
              <a:lnSpc>
                <a:spcPct val="125000"/>
              </a:lnSpc>
              <a:defRPr/>
            </a:pPr>
            <a:r>
              <a:rPr lang="en-US" altLang="zh-CN"/>
              <a:t>Product Features: Injection molded face &amp; limbs with plush body; small accessories are detachable and replaceable.</a:t>
            </a:r>
            <a:endParaRPr lang="en-US" altLang="zh-CN"/>
          </a:p>
        </p:txBody>
      </p:sp>
      <p:sp>
        <p:nvSpPr>
          <p:cNvPr id="30" name="AutoShape 30"/>
          <p:cNvSpPr/>
          <p:nvPr/>
        </p:nvSpPr>
        <p:spPr>
          <a:xfrm>
            <a:off x="5573395" y="5086350"/>
            <a:ext cx="3302000" cy="98615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1100"/>
              <a:t>素材：環境配慮</a:t>
            </a:r>
            <a:r>
              <a:rPr lang="ja-JP" altLang="en-US" sz="1100"/>
              <a:t>プラスチック + ぬいぐるみ</a:t>
            </a:r>
            <a:r>
              <a:rPr lang="zh-CN" altLang="en-US" sz="1100"/>
              <a:t>生地</a:t>
            </a:r>
            <a:endParaRPr lang="zh-CN" altLang="en-US" sz="1100"/>
          </a:p>
          <a:p>
            <a:pPr marL="0" indent="0" algn="l">
              <a:lnSpc>
                <a:spcPct val="125000"/>
              </a:lnSpc>
              <a:defRPr/>
            </a:pPr>
            <a:r>
              <a:rPr lang="zh-CN" altLang="en-US" sz="1100"/>
              <a:t>外寸：30</a:t>
            </a:r>
            <a:r>
              <a:rPr lang="en-US" altLang="zh-CN" sz="1100"/>
              <a:t>cm</a:t>
            </a:r>
            <a:endParaRPr lang="en-US" altLang="zh-CN" sz="1100"/>
          </a:p>
          <a:p>
            <a:pPr marL="0" indent="0" algn="l">
              <a:lnSpc>
                <a:spcPct val="125000"/>
              </a:lnSpc>
              <a:defRPr/>
            </a:pPr>
            <a:r>
              <a:rPr lang="zh-CN" altLang="en-US" sz="1100"/>
              <a:t>商品特徴：射出成型</a:t>
            </a:r>
            <a:r>
              <a:rPr lang="ja-JP" altLang="en-US" sz="1100"/>
              <a:t>の</a:t>
            </a:r>
            <a:r>
              <a:rPr lang="zh-CN" altLang="en-US" sz="1100"/>
              <a:t>顔・手足、</a:t>
            </a:r>
            <a:r>
              <a:rPr lang="ja-JP" altLang="en-US" sz="1100"/>
              <a:t>ボディはボア</a:t>
            </a:r>
            <a:r>
              <a:rPr lang="zh-CN" altLang="en-US" sz="1100"/>
              <a:t>生地仕様。付属小物</a:t>
            </a:r>
            <a:r>
              <a:rPr lang="ja-JP" altLang="en-US" sz="1100"/>
              <a:t>は</a:t>
            </a:r>
            <a:r>
              <a:rPr lang="zh-CN" altLang="en-US" sz="1100"/>
              <a:t>取</a:t>
            </a:r>
            <a:r>
              <a:rPr lang="ja-JP" altLang="en-US" sz="1100"/>
              <a:t>り</a:t>
            </a:r>
            <a:r>
              <a:rPr lang="zh-CN" altLang="en-US" sz="1100"/>
              <a:t>外</a:t>
            </a:r>
            <a:r>
              <a:rPr lang="ja-JP" altLang="en-US" sz="1100"/>
              <a:t>し・</a:t>
            </a:r>
            <a:r>
              <a:rPr lang="zh-CN" altLang="en-US" sz="1100"/>
              <a:t>交換可能</a:t>
            </a:r>
            <a:endParaRPr lang="zh-CN" altLang="en-US" sz="1100"/>
          </a:p>
        </p:txBody>
      </p:sp>
      <p:pic>
        <p:nvPicPr>
          <p:cNvPr id="5" name="图片 4"/>
          <p:cNvPicPr>
            <a:picLocks noChangeAspect="1"/>
          </p:cNvPicPr>
          <p:nvPr/>
        </p:nvPicPr>
        <p:blipFill>
          <a:blip r:embed="rId1"/>
          <a:stretch>
            <a:fillRect/>
          </a:stretch>
        </p:blipFill>
        <p:spPr>
          <a:xfrm>
            <a:off x="619125" y="2657475"/>
            <a:ext cx="3965575" cy="2305050"/>
          </a:xfrm>
          <a:prstGeom prst="rect">
            <a:avLst/>
          </a:prstGeom>
        </p:spPr>
      </p:pic>
      <p:sp>
        <p:nvSpPr>
          <p:cNvPr id="6" name="AutoShape 3"/>
          <p:cNvSpPr/>
          <p:nvPr/>
        </p:nvSpPr>
        <p:spPr>
          <a:xfrm>
            <a:off x="736600" y="5148580"/>
            <a:ext cx="39497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30CM PLUSH </a:t>
            </a: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TOYS</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OEM</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cxnSp>
        <p:nvCxnSpPr>
          <p:cNvPr id="9" name="Connector 4"/>
          <p:cNvCxnSpPr/>
          <p:nvPr/>
        </p:nvCxnSpPr>
        <p:spPr>
          <a:xfrm rot="-4092">
            <a:off x="762004" y="4987925"/>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Easter Egg and the Plastic inside </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sp>
        <p:nvSpPr>
          <p:cNvPr id="17" name="AutoShape 17"/>
          <p:cNvSpPr/>
          <p:nvPr/>
        </p:nvSpPr>
        <p:spPr>
          <a:xfrm>
            <a:off x="5573395" y="164465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l">
              <a:defRPr/>
            </a:pPr>
            <a:r>
              <a:rPr lang="en-US" altLang="zh-CN"/>
              <a:t>1.    </a:t>
            </a:r>
            <a:r>
              <a:rPr lang="zh-CN" altLang="en-US"/>
              <a:t>材质：蛋壳为环保 </a:t>
            </a:r>
            <a:r>
              <a:rPr lang="en-US" altLang="zh-CN"/>
              <a:t>PP </a:t>
            </a:r>
            <a:r>
              <a:rPr lang="zh-CN" altLang="en-US"/>
              <a:t>硬塑料；内置小动物公仔为环保 </a:t>
            </a:r>
            <a:r>
              <a:rPr lang="en-US" altLang="zh-CN"/>
              <a:t>PVC </a:t>
            </a:r>
            <a:r>
              <a:rPr lang="zh-CN" altLang="en-US"/>
              <a:t>塑胶</a:t>
            </a:r>
            <a:endParaRPr lang="zh-CN" altLang="en-US"/>
          </a:p>
          <a:p>
            <a:pPr algn="l">
              <a:defRPr/>
            </a:pPr>
            <a:r>
              <a:rPr lang="en-US" altLang="zh-CN"/>
              <a:t>2.   </a:t>
            </a:r>
            <a:r>
              <a:rPr lang="zh-CN" altLang="en-US"/>
              <a:t>蛋壳尺寸：蛋壳跟内置玩具都可按要求定制。</a:t>
            </a:r>
            <a:endParaRPr lang="zh-CN" altLang="en-US"/>
          </a:p>
        </p:txBody>
      </p:sp>
      <p:sp>
        <p:nvSpPr>
          <p:cNvPr id="28" name="AutoShape 28"/>
          <p:cNvSpPr/>
          <p:nvPr/>
        </p:nvSpPr>
        <p:spPr>
          <a:xfrm>
            <a:off x="5573395" y="3577590"/>
            <a:ext cx="3492500" cy="93345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Material: The egg shell is made of eco-friendly rigid PP plastic; the inner animal figurines are made of eco-friendly PVC plastic.</a:t>
            </a:r>
            <a:endParaRPr lang="en-US" altLang="zh-CN"/>
          </a:p>
          <a:p>
            <a:pPr marL="0" indent="0" algn="l">
              <a:lnSpc>
                <a:spcPct val="125000"/>
              </a:lnSpc>
              <a:defRPr/>
            </a:pPr>
            <a:r>
              <a:rPr lang="en-US" altLang="zh-CN"/>
              <a:t>Egg Size: Both the egg shells and inner toys can be customized as required.</a:t>
            </a:r>
            <a:endParaRPr lang="en-US" altLang="zh-CN"/>
          </a:p>
        </p:txBody>
      </p:sp>
      <p:sp>
        <p:nvSpPr>
          <p:cNvPr id="30" name="AutoShape 30"/>
          <p:cNvSpPr/>
          <p:nvPr/>
        </p:nvSpPr>
        <p:spPr>
          <a:xfrm>
            <a:off x="5573395" y="5086350"/>
            <a:ext cx="3302000" cy="98615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1100"/>
              <a:t>素材：卵殻</a:t>
            </a:r>
            <a:r>
              <a:rPr lang="ja-JP" altLang="en-US" sz="1100"/>
              <a:t>は</a:t>
            </a:r>
            <a:r>
              <a:rPr lang="zh-CN" altLang="en-US" sz="1100"/>
              <a:t>環境配慮型硬質 </a:t>
            </a:r>
            <a:r>
              <a:rPr lang="en-US" altLang="zh-CN" sz="1100"/>
              <a:t>PP </a:t>
            </a:r>
            <a:r>
              <a:rPr lang="ja-JP" altLang="en-US" sz="1100"/>
              <a:t>プラスチック</a:t>
            </a:r>
            <a:r>
              <a:rPr lang="zh-CN" altLang="en-US" sz="1100"/>
              <a:t>製、内部</a:t>
            </a:r>
            <a:r>
              <a:rPr lang="ja-JP" altLang="en-US" sz="1100"/>
              <a:t>の</a:t>
            </a:r>
            <a:r>
              <a:rPr lang="zh-CN" altLang="en-US" sz="1100"/>
              <a:t>動物</a:t>
            </a:r>
            <a:r>
              <a:rPr lang="ja-JP" altLang="en-US" sz="1100"/>
              <a:t>フィギュアは</a:t>
            </a:r>
            <a:r>
              <a:rPr lang="zh-CN" altLang="en-US" sz="1100"/>
              <a:t>環境 </a:t>
            </a:r>
            <a:r>
              <a:rPr lang="en-US" altLang="zh-CN" sz="1100"/>
              <a:t>PVC </a:t>
            </a:r>
            <a:r>
              <a:rPr lang="zh-CN" altLang="en-US" sz="1100"/>
              <a:t>樹脂製</a:t>
            </a:r>
            <a:r>
              <a:rPr lang="ja-JP" altLang="en-US" sz="1100"/>
              <a:t>です。</a:t>
            </a:r>
            <a:endParaRPr lang="ja-JP" altLang="en-US" sz="1100"/>
          </a:p>
          <a:p>
            <a:pPr marL="0" indent="0" algn="l">
              <a:lnSpc>
                <a:spcPct val="125000"/>
              </a:lnSpc>
              <a:defRPr/>
            </a:pPr>
            <a:r>
              <a:rPr lang="zh-CN" altLang="en-US" sz="1100"/>
              <a:t>卵</a:t>
            </a:r>
            <a:r>
              <a:rPr lang="ja-JP" altLang="en-US" sz="1100"/>
              <a:t>サイズ：</a:t>
            </a:r>
            <a:r>
              <a:rPr lang="zh-CN" altLang="en-US" sz="1100"/>
              <a:t>卵殻</a:t>
            </a:r>
            <a:r>
              <a:rPr lang="ja-JP" altLang="en-US" sz="1100"/>
              <a:t>と</a:t>
            </a:r>
            <a:r>
              <a:rPr lang="zh-CN" altLang="en-US" sz="1100"/>
              <a:t>内部</a:t>
            </a:r>
            <a:r>
              <a:rPr lang="ja-JP" altLang="en-US" sz="1100"/>
              <a:t>おもちゃは</a:t>
            </a:r>
            <a:r>
              <a:rPr lang="zh-CN" altLang="en-US" sz="1100"/>
              <a:t>双方、</a:t>
            </a:r>
            <a:r>
              <a:rPr lang="ja-JP" altLang="en-US" sz="1100"/>
              <a:t>ご</a:t>
            </a:r>
            <a:r>
              <a:rPr lang="zh-CN" altLang="en-US" sz="1100"/>
              <a:t>要望</a:t>
            </a:r>
            <a:r>
              <a:rPr lang="ja-JP" altLang="en-US" sz="1100"/>
              <a:t>に</a:t>
            </a:r>
            <a:r>
              <a:rPr lang="zh-CN" altLang="en-US" sz="1100"/>
              <a:t>応</a:t>
            </a:r>
            <a:r>
              <a:rPr lang="ja-JP" altLang="en-US" sz="1100"/>
              <a:t>じてカスタマイズ</a:t>
            </a:r>
            <a:r>
              <a:rPr lang="zh-CN" altLang="en-US" sz="1100"/>
              <a:t>可能</a:t>
            </a:r>
            <a:r>
              <a:rPr lang="ja-JP" altLang="en-US" sz="1100"/>
              <a:t>です。</a:t>
            </a:r>
            <a:endParaRPr lang="ja-JP" altLang="en-US" sz="1100"/>
          </a:p>
        </p:txBody>
      </p:sp>
      <p:sp>
        <p:nvSpPr>
          <p:cNvPr id="6" name="AutoShape 3"/>
          <p:cNvSpPr/>
          <p:nvPr/>
        </p:nvSpPr>
        <p:spPr>
          <a:xfrm>
            <a:off x="736600" y="5148580"/>
            <a:ext cx="39497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7cm egg and kinds of toys </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pic>
        <p:nvPicPr>
          <p:cNvPr id="7" name="图片 6"/>
          <p:cNvPicPr>
            <a:picLocks noChangeAspect="1"/>
          </p:cNvPicPr>
          <p:nvPr/>
        </p:nvPicPr>
        <p:blipFill>
          <a:blip r:embed="rId1"/>
          <a:stretch>
            <a:fillRect/>
          </a:stretch>
        </p:blipFill>
        <p:spPr>
          <a:xfrm>
            <a:off x="762000" y="2381885"/>
            <a:ext cx="3436620" cy="2129155"/>
          </a:xfrm>
          <a:prstGeom prst="rect">
            <a:avLst/>
          </a:prstGeom>
        </p:spPr>
      </p:pic>
      <p:cxnSp>
        <p:nvCxnSpPr>
          <p:cNvPr id="5"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cxnSp>
        <p:nvCxnSpPr>
          <p:cNvPr id="9" name="Connector 4"/>
          <p:cNvCxnSpPr/>
          <p:nvPr/>
        </p:nvCxnSpPr>
        <p:spPr>
          <a:xfrm rot="-4092">
            <a:off x="1016004" y="318643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Rubber Bath Toy  </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17" name="AutoShape 17"/>
          <p:cNvSpPr/>
          <p:nvPr/>
        </p:nvSpPr>
        <p:spPr>
          <a:xfrm>
            <a:off x="5573395" y="1644650"/>
            <a:ext cx="572262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l">
              <a:defRPr/>
            </a:pPr>
            <a:r>
              <a:rPr lang="en-US" altLang="zh-CN"/>
              <a:t>1.    </a:t>
            </a:r>
            <a:r>
              <a:rPr lang="zh-CN" altLang="en-US"/>
              <a:t>材质：</a:t>
            </a:r>
            <a:r>
              <a:rPr lang="en-US" altLang="zh-CN"/>
              <a:t>PVC</a:t>
            </a:r>
            <a:r>
              <a:rPr lang="zh-CN" altLang="en-US"/>
              <a:t>环保材料</a:t>
            </a:r>
            <a:endParaRPr lang="zh-CN" altLang="en-US"/>
          </a:p>
          <a:p>
            <a:pPr algn="l">
              <a:defRPr/>
            </a:pPr>
            <a:r>
              <a:rPr lang="en-US" altLang="zh-CN"/>
              <a:t>2.。 </a:t>
            </a:r>
            <a:r>
              <a:rPr lang="zh-CN" altLang="en-US"/>
              <a:t>外尺寸：</a:t>
            </a:r>
            <a:r>
              <a:rPr lang="en-US" altLang="zh-CN"/>
              <a:t>5x5x5</a:t>
            </a:r>
            <a:r>
              <a:rPr lang="zh-CN" altLang="en-US"/>
              <a:t> </a:t>
            </a:r>
            <a:r>
              <a:rPr lang="en-US" altLang="zh-CN"/>
              <a:t>cm ,</a:t>
            </a:r>
            <a:r>
              <a:rPr lang="zh-CN" altLang="en-US"/>
              <a:t>可定制</a:t>
            </a:r>
            <a:r>
              <a:rPr lang="en-US" altLang="zh-CN"/>
              <a:t>。</a:t>
            </a:r>
            <a:endParaRPr lang="zh-CN" altLang="en-US"/>
          </a:p>
          <a:p>
            <a:pPr algn="l">
              <a:defRPr/>
            </a:pPr>
            <a:r>
              <a:rPr lang="en-US" altLang="zh-CN"/>
              <a:t>3.  </a:t>
            </a:r>
            <a:r>
              <a:rPr lang="zh-CN" altLang="en-US"/>
              <a:t>产品特点：整体采用环保软 </a:t>
            </a:r>
            <a:r>
              <a:rPr lang="en-US" altLang="zh-CN"/>
              <a:t>PVC </a:t>
            </a:r>
            <a:r>
              <a:rPr lang="zh-CN" altLang="en-US"/>
              <a:t>搪胶材质，无刺鼻异味，韧性好不易开裂；表面光滑无毛刺，不含尖锐边角，婴幼儿洗澡可安心把玩，可通过 </a:t>
            </a:r>
            <a:r>
              <a:rPr lang="en-US" altLang="zh-CN"/>
              <a:t>EN71、3C </a:t>
            </a:r>
            <a:r>
              <a:rPr lang="zh-CN" altLang="en-US"/>
              <a:t>等儿童玩具安全检测。</a:t>
            </a:r>
            <a:endParaRPr lang="zh-CN" altLang="en-US"/>
          </a:p>
        </p:txBody>
      </p:sp>
      <p:sp>
        <p:nvSpPr>
          <p:cNvPr id="28" name="AutoShape 28"/>
          <p:cNvSpPr/>
          <p:nvPr/>
        </p:nvSpPr>
        <p:spPr>
          <a:xfrm>
            <a:off x="5573395" y="3860800"/>
            <a:ext cx="5855970" cy="93345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a:t>Material: Eco-friendly PVC material</a:t>
            </a:r>
            <a:endParaRPr lang="en-US" altLang="zh-CN"/>
          </a:p>
          <a:p>
            <a:pPr marL="0" indent="0" algn="l">
              <a:lnSpc>
                <a:spcPct val="125000"/>
              </a:lnSpc>
              <a:defRPr/>
            </a:pPr>
            <a:r>
              <a:rPr lang="en-US" altLang="zh-CN"/>
              <a:t>Outer Dimension: 5×5×5 cm, customizable.</a:t>
            </a:r>
            <a:endParaRPr lang="en-US" altLang="zh-CN"/>
          </a:p>
          <a:p>
            <a:pPr marL="0" indent="0" algn="l">
              <a:lnSpc>
                <a:spcPct val="125000"/>
              </a:lnSpc>
              <a:defRPr/>
            </a:pPr>
            <a:r>
              <a:rPr lang="en-US" altLang="zh-CN"/>
              <a:t>Product Features: Made entirely of eco-friendly soft vinyl PVC dip-molded material. It has no pungent odor and features great flexibility to resist cracking. The surface is smooth and burr-free without sharp edges, safe for infants and toddlers to play with during bath time. It complies with children’s toy safety standards including EN71, 3C and more.</a:t>
            </a:r>
            <a:endParaRPr lang="en-US" altLang="zh-CN"/>
          </a:p>
        </p:txBody>
      </p:sp>
      <p:cxnSp>
        <p:nvCxnSpPr>
          <p:cNvPr id="29" name="Connector 29"/>
          <p:cNvCxnSpPr/>
          <p:nvPr/>
        </p:nvCxnSpPr>
        <p:spPr>
          <a:xfrm rot="5295857">
            <a:off x="8108950" y="6197696"/>
            <a:ext cx="4191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30" name="AutoShape 30"/>
          <p:cNvSpPr/>
          <p:nvPr/>
        </p:nvSpPr>
        <p:spPr>
          <a:xfrm>
            <a:off x="5573395" y="5490845"/>
            <a:ext cx="5855335" cy="986155"/>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zh-CN" altLang="en-US" sz="1100"/>
              <a:t>素材：環境配慮型 </a:t>
            </a:r>
            <a:r>
              <a:rPr lang="en-US" altLang="zh-CN" sz="1100"/>
              <a:t>PVC </a:t>
            </a:r>
            <a:r>
              <a:rPr lang="zh-CN" altLang="en-US" sz="1100"/>
              <a:t>素材</a:t>
            </a:r>
            <a:endParaRPr lang="zh-CN" altLang="en-US" sz="1100"/>
          </a:p>
          <a:p>
            <a:pPr marL="0" indent="0" algn="l">
              <a:lnSpc>
                <a:spcPct val="125000"/>
              </a:lnSpc>
              <a:defRPr/>
            </a:pPr>
            <a:r>
              <a:rPr lang="zh-CN" altLang="en-US" sz="1100"/>
              <a:t>外寸：5×5×5</a:t>
            </a:r>
            <a:r>
              <a:rPr lang="en-US" altLang="zh-CN" sz="1100"/>
              <a:t>cm、</a:t>
            </a:r>
            <a:r>
              <a:rPr lang="ja-JP" altLang="en-US" sz="1100"/>
              <a:t>サイズのカスタマイズに</a:t>
            </a:r>
            <a:r>
              <a:rPr lang="zh-CN" altLang="en-US" sz="1100"/>
              <a:t>対応可能</a:t>
            </a:r>
            <a:endParaRPr lang="zh-CN" altLang="en-US" sz="1100"/>
          </a:p>
          <a:p>
            <a:pPr marL="0" indent="0" algn="l">
              <a:lnSpc>
                <a:spcPct val="125000"/>
              </a:lnSpc>
              <a:defRPr/>
            </a:pPr>
            <a:r>
              <a:rPr lang="zh-CN" altLang="en-US" sz="1100"/>
              <a:t>商品特徴：全体</a:t>
            </a:r>
            <a:r>
              <a:rPr lang="ja-JP" altLang="en-US" sz="1100"/>
              <a:t>が</a:t>
            </a:r>
            <a:r>
              <a:rPr lang="zh-CN" altLang="en-US" sz="1100"/>
              <a:t>環境対応</a:t>
            </a:r>
            <a:r>
              <a:rPr lang="ja-JP" altLang="en-US" sz="1100"/>
              <a:t>ソフト </a:t>
            </a:r>
            <a:r>
              <a:rPr lang="en-US" altLang="zh-CN" sz="1100"/>
              <a:t>PVC </a:t>
            </a:r>
            <a:r>
              <a:rPr lang="ja-JP" altLang="en-US" sz="1100"/>
              <a:t>ディップ</a:t>
            </a:r>
            <a:r>
              <a:rPr lang="zh-CN" altLang="en-US" sz="1100"/>
              <a:t>成型素材</a:t>
            </a:r>
            <a:r>
              <a:rPr lang="ja-JP" altLang="en-US" sz="1100"/>
              <a:t>を</a:t>
            </a:r>
            <a:r>
              <a:rPr lang="zh-CN" altLang="en-US" sz="1100"/>
              <a:t>採用。刺激的</a:t>
            </a:r>
            <a:r>
              <a:rPr lang="ja-JP" altLang="en-US" sz="1100"/>
              <a:t>な</a:t>
            </a:r>
            <a:r>
              <a:rPr lang="zh-CN" altLang="en-US" sz="1100"/>
              <a:t>異臭</a:t>
            </a:r>
            <a:r>
              <a:rPr lang="ja-JP" altLang="en-US" sz="1100"/>
              <a:t>がなく、</a:t>
            </a:r>
            <a:r>
              <a:rPr lang="zh-CN" altLang="en-US" sz="1100"/>
              <a:t>靭性</a:t>
            </a:r>
            <a:r>
              <a:rPr lang="ja-JP" altLang="en-US" sz="1100"/>
              <a:t>に</a:t>
            </a:r>
            <a:r>
              <a:rPr lang="zh-CN" altLang="en-US" sz="1100"/>
              <a:t>優</a:t>
            </a:r>
            <a:r>
              <a:rPr lang="ja-JP" altLang="en-US" sz="1100"/>
              <a:t>れて</a:t>
            </a:r>
            <a:r>
              <a:rPr lang="zh-CN" altLang="en-US" sz="1100"/>
              <a:t>割</a:t>
            </a:r>
            <a:r>
              <a:rPr lang="ja-JP" altLang="en-US" sz="1100"/>
              <a:t>れにくい</a:t>
            </a:r>
            <a:r>
              <a:rPr lang="zh-CN" altLang="en-US" sz="1100"/>
              <a:t>仕様</a:t>
            </a:r>
            <a:r>
              <a:rPr lang="ja-JP" altLang="en-US" sz="1100"/>
              <a:t>です。</a:t>
            </a:r>
            <a:r>
              <a:rPr lang="zh-CN" altLang="en-US" sz="1100"/>
              <a:t>表面</a:t>
            </a:r>
            <a:r>
              <a:rPr lang="ja-JP" altLang="en-US" sz="1100"/>
              <a:t>は</a:t>
            </a:r>
            <a:r>
              <a:rPr lang="zh-CN" altLang="en-US" sz="1100"/>
              <a:t>滑</a:t>
            </a:r>
            <a:r>
              <a:rPr lang="ja-JP" altLang="en-US" sz="1100"/>
              <a:t>らかでバリがなく</a:t>
            </a:r>
            <a:r>
              <a:rPr lang="zh-CN" altLang="en-US" sz="1100"/>
              <a:t>尖</a:t>
            </a:r>
            <a:r>
              <a:rPr lang="ja-JP" altLang="en-US" sz="1100"/>
              <a:t>った</a:t>
            </a:r>
            <a:r>
              <a:rPr lang="zh-CN" altLang="en-US" sz="1100"/>
              <a:t>角</a:t>
            </a:r>
            <a:r>
              <a:rPr lang="ja-JP" altLang="en-US" sz="1100"/>
              <a:t>もないため、</a:t>
            </a:r>
            <a:r>
              <a:rPr lang="zh-CN" altLang="en-US" sz="1100"/>
              <a:t>乳幼児</a:t>
            </a:r>
            <a:r>
              <a:rPr lang="ja-JP" altLang="en-US" sz="1100"/>
              <a:t>の</a:t>
            </a:r>
            <a:r>
              <a:rPr lang="zh-CN" altLang="en-US" sz="1100"/>
              <a:t>入浴時</a:t>
            </a:r>
            <a:r>
              <a:rPr lang="ja-JP" altLang="en-US" sz="1100"/>
              <a:t>でも</a:t>
            </a:r>
            <a:r>
              <a:rPr lang="zh-CN" altLang="en-US" sz="1100"/>
              <a:t>安心</a:t>
            </a:r>
            <a:r>
              <a:rPr lang="ja-JP" altLang="en-US" sz="1100"/>
              <a:t>して</a:t>
            </a:r>
            <a:r>
              <a:rPr lang="zh-CN" altLang="en-US" sz="1100"/>
              <a:t>遊</a:t>
            </a:r>
            <a:r>
              <a:rPr lang="ja-JP" altLang="en-US" sz="1100"/>
              <a:t>べます。</a:t>
            </a:r>
            <a:r>
              <a:rPr lang="en-US" altLang="zh-CN" sz="1100"/>
              <a:t>EN71、3C </a:t>
            </a:r>
            <a:r>
              <a:rPr lang="ja-JP" altLang="en-US" sz="1100"/>
              <a:t>などの</a:t>
            </a:r>
            <a:r>
              <a:rPr lang="zh-CN" altLang="en-US" sz="1100"/>
              <a:t>子供用</a:t>
            </a:r>
            <a:r>
              <a:rPr lang="ja-JP" altLang="en-US" sz="1100"/>
              <a:t>おもちゃ</a:t>
            </a:r>
            <a:r>
              <a:rPr lang="zh-CN" altLang="en-US" sz="1100"/>
              <a:t>安全基準</a:t>
            </a:r>
            <a:r>
              <a:rPr lang="ja-JP" altLang="en-US" sz="1100"/>
              <a:t>の</a:t>
            </a:r>
            <a:r>
              <a:rPr lang="zh-CN" altLang="en-US" sz="1100"/>
              <a:t>検査</a:t>
            </a:r>
            <a:r>
              <a:rPr lang="ja-JP" altLang="en-US" sz="1100"/>
              <a:t>に</a:t>
            </a:r>
            <a:r>
              <a:rPr lang="zh-CN" altLang="en-US" sz="1100"/>
              <a:t>適合可能</a:t>
            </a:r>
            <a:r>
              <a:rPr lang="ja-JP" altLang="en-US" sz="1100"/>
              <a:t>です。</a:t>
            </a:r>
            <a:endParaRPr lang="ja-JP" altLang="en-US" sz="1100"/>
          </a:p>
        </p:txBody>
      </p:sp>
      <p:sp>
        <p:nvSpPr>
          <p:cNvPr id="6" name="AutoShape 3"/>
          <p:cNvSpPr/>
          <p:nvPr/>
        </p:nvSpPr>
        <p:spPr>
          <a:xfrm>
            <a:off x="736600" y="5148580"/>
            <a:ext cx="39497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rPr>
              <a:t>OEM &amp; ODM Duck  </a:t>
            </a:r>
            <a:endParaRPr lang="en-US" altLang="zh-CN" sz="2400" b="1">
              <a:solidFill>
                <a:schemeClr val="tx1"/>
              </a:solidFill>
              <a:effectLst>
                <a:outerShdw blurRad="38100" dist="19050" dir="2700000" algn="tl" rotWithShape="0">
                  <a:schemeClr val="dk1">
                    <a:alpha val="40000"/>
                    <a:alpha val="40000"/>
                  </a:schemeClr>
                </a:outerShdw>
              </a:effectLst>
              <a:latin typeface="Noto Sans NKo" panose="020B0502040504020204" charset="0"/>
              <a:cs typeface="Noto Sans NKo" panose="020B0502040504020204" charset="0"/>
            </a:endParaRPr>
          </a:p>
        </p:txBody>
      </p:sp>
      <p:pic>
        <p:nvPicPr>
          <p:cNvPr id="5" name="图片 4"/>
          <p:cNvPicPr>
            <a:picLocks noChangeAspect="1"/>
          </p:cNvPicPr>
          <p:nvPr/>
        </p:nvPicPr>
        <p:blipFill>
          <a:blip r:embed="rId1"/>
          <a:stretch>
            <a:fillRect/>
          </a:stretch>
        </p:blipFill>
        <p:spPr>
          <a:xfrm>
            <a:off x="736600" y="1974850"/>
            <a:ext cx="4046220" cy="2608580"/>
          </a:xfrm>
          <a:prstGeom prst="rect">
            <a:avLst/>
          </a:prstGeom>
        </p:spPr>
      </p:pic>
      <p:cxnSp>
        <p:nvCxnSpPr>
          <p:cNvPr id="10" name="Connector 4"/>
          <p:cNvCxnSpPr/>
          <p:nvPr/>
        </p:nvCxnSpPr>
        <p:spPr>
          <a:xfrm rot="-4092">
            <a:off x="889004" y="537591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5F7">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508000" y="381000"/>
            <a:ext cx="11176000" cy="6096000"/>
          </a:xfrm>
          <a:prstGeom prst="roundRect">
            <a:avLst>
              <a:gd name="adj" fmla="val 0"/>
            </a:avLst>
          </a:prstGeom>
          <a:solidFill>
            <a:srgbClr val="FFFFFF">
              <a:alpha val="10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altLang="zh-CN" sz="2800">
                <a:solidFill>
                  <a:schemeClr val="tx1"/>
                </a:solidFill>
                <a:effectLst>
                  <a:outerShdw blurRad="38100" dist="19050" dir="2700000" algn="tl" rotWithShape="0">
                    <a:schemeClr val="dk1">
                      <a:alpha val="40000"/>
                      <a:alpha val="40000"/>
                    </a:schemeClr>
                  </a:outerShdw>
                </a:effectLst>
                <a:latin typeface="Arial Hebrew" charset="0"/>
                <a:cs typeface="Arial Hebrew" charset="0"/>
              </a:rPr>
              <a:t>Toothpaste Squeezer</a:t>
            </a:r>
            <a:endParaRPr lang="en-US" altLang="zh-CN" sz="2800">
              <a:solidFill>
                <a:schemeClr val="tx1"/>
              </a:solidFill>
              <a:effectLst>
                <a:outerShdw blurRad="38100" dist="19050" dir="2700000" algn="tl" rotWithShape="0">
                  <a:schemeClr val="dk1">
                    <a:alpha val="40000"/>
                    <a:alpha val="40000"/>
                  </a:schemeClr>
                </a:outerShdw>
              </a:effectLst>
              <a:latin typeface="Arial Hebrew" charset="0"/>
              <a:cs typeface="Arial Hebrew" charset="0"/>
            </a:endParaRPr>
          </a:p>
        </p:txBody>
      </p:sp>
      <p:cxnSp>
        <p:nvCxnSpPr>
          <p:cNvPr id="4" name="Connector 4"/>
          <p:cNvCxnSpPr/>
          <p:nvPr/>
        </p:nvCxnSpPr>
        <p:spPr>
          <a:xfrm rot="-4092">
            <a:off x="762004" y="1390650"/>
            <a:ext cx="106680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5" name="AutoShape 5"/>
          <p:cNvSpPr/>
          <p:nvPr/>
        </p:nvSpPr>
        <p:spPr>
          <a:xfrm>
            <a:off x="762000" y="1905000"/>
            <a:ext cx="3556000" cy="2794000"/>
          </a:xfrm>
          <a:prstGeom prst="roundRect">
            <a:avLst>
              <a:gd name="adj" fmla="val 0"/>
            </a:avLst>
          </a:prstGeom>
          <a:solidFill>
            <a:srgbClr val="F3F4F6">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095500" y="2540000"/>
            <a:ext cx="889000" cy="889000"/>
          </a:xfrm>
          <a:prstGeom prst="rect">
            <a:avLst/>
          </a:prstGeom>
        </p:spPr>
      </p:pic>
      <p:sp>
        <p:nvSpPr>
          <p:cNvPr id="7" name="AutoShape 7"/>
          <p:cNvSpPr/>
          <p:nvPr/>
        </p:nvSpPr>
        <p:spPr>
          <a:xfrm>
            <a:off x="762000" y="4826000"/>
            <a:ext cx="3556000" cy="762000"/>
          </a:xfrm>
          <a:prstGeom prst="rect">
            <a:avLst/>
          </a:prstGeom>
          <a:noFill/>
          <a:ln w="12700" cap="flat" cmpd="sng">
            <a:noFill/>
            <a:prstDash val="solid"/>
            <a:round/>
          </a:ln>
        </p:spPr>
        <p:txBody>
          <a:bodyPr vert="horz" wrap="square" lIns="0" tIns="0" rIns="0" bIns="0" rtlCol="0" anchor="ctr" anchorCtr="0"/>
          <a:lstStyle/>
          <a:p>
            <a:pPr marL="0" indent="0" algn="ctr">
              <a:lnSpc>
                <a:spcPct val="117000"/>
              </a:lnSpc>
              <a:defRPr/>
            </a:pPr>
            <a:r>
              <a:rPr lang="en-US" sz="1400" b="0" i="0" u="none" strike="noStrike">
                <a:solidFill>
                  <a:srgbClr val="4B5563"/>
                </a:solidFill>
                <a:latin typeface="Noto Sans SC"/>
                <a:ea typeface="Noto Sans SC"/>
                <a:cs typeface="Noto Sans SC"/>
                <a:sym typeface="Noto Sans SC"/>
              </a:rPr>
              <a:t>轻松解决牙膏残留烦恼，让每一次挤压都顺滑高效，提升浴室收纳整洁度。</a:t>
            </a:r>
            <a:endParaRPr lang="en-US" sz="1100"/>
          </a:p>
        </p:txBody>
      </p:sp>
      <p:cxnSp>
        <p:nvCxnSpPr>
          <p:cNvPr id="8" name="Connector 8"/>
          <p:cNvCxnSpPr/>
          <p:nvPr/>
        </p:nvCxnSpPr>
        <p:spPr>
          <a:xfrm rot="5388540">
            <a:off x="2794000" y="3803661"/>
            <a:ext cx="3810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9" name="AutoShape 9"/>
          <p:cNvSpPr/>
          <p:nvPr/>
        </p:nvSpPr>
        <p:spPr>
          <a:xfrm>
            <a:off x="5080000" y="190500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270500" y="2095500"/>
            <a:ext cx="355600" cy="355600"/>
          </a:xfrm>
          <a:prstGeom prst="rect">
            <a:avLst/>
          </a:prstGeom>
        </p:spPr>
      </p:pic>
      <p:sp>
        <p:nvSpPr>
          <p:cNvPr id="11" name="AutoShape 11"/>
          <p:cNvSpPr/>
          <p:nvPr/>
        </p:nvSpPr>
        <p:spPr>
          <a:xfrm>
            <a:off x="5778500" y="20574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优质材质 耐用安心</a:t>
            </a:r>
            <a:endParaRPr lang="en-US" sz="1100"/>
          </a:p>
        </p:txBody>
      </p:sp>
      <p:sp>
        <p:nvSpPr>
          <p:cNvPr id="12" name="AutoShape 12"/>
          <p:cNvSpPr/>
          <p:nvPr/>
        </p:nvSpPr>
        <p:spPr>
          <a:xfrm>
            <a:off x="5270500" y="2667000"/>
            <a:ext cx="2730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甄选ABS与PVC环保材质，坚固耐磨不易老化，安全无异味，为家庭日常使用提供可靠保障。</a:t>
            </a:r>
            <a:endParaRPr lang="en-US" sz="1100"/>
          </a:p>
        </p:txBody>
      </p:sp>
      <p:sp>
        <p:nvSpPr>
          <p:cNvPr id="13" name="AutoShape 13"/>
          <p:cNvSpPr/>
          <p:nvPr/>
        </p:nvSpPr>
        <p:spPr>
          <a:xfrm>
            <a:off x="8382000" y="190500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4" name="Picture 1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72500" y="2095500"/>
            <a:ext cx="355600" cy="355600"/>
          </a:xfrm>
          <a:prstGeom prst="rect">
            <a:avLst/>
          </a:prstGeom>
        </p:spPr>
      </p:pic>
      <p:sp>
        <p:nvSpPr>
          <p:cNvPr id="15" name="AutoShape 15"/>
          <p:cNvSpPr/>
          <p:nvPr/>
        </p:nvSpPr>
        <p:spPr>
          <a:xfrm>
            <a:off x="9080500" y="20574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吸盘设计 即贴即用</a:t>
            </a:r>
            <a:endParaRPr lang="en-US" sz="1100"/>
          </a:p>
        </p:txBody>
      </p:sp>
      <p:sp>
        <p:nvSpPr>
          <p:cNvPr id="16" name="AutoShape 16"/>
          <p:cNvSpPr/>
          <p:nvPr/>
        </p:nvSpPr>
        <p:spPr>
          <a:xfrm>
            <a:off x="8572500" y="2667000"/>
            <a:ext cx="2730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强力吸盘稳固吸附光滑表面，无需钻孔破坏墙面，安装拆卸便捷，可随时调整位置，适配多种浴室环境。</a:t>
            </a:r>
            <a:endParaRPr lang="en-US" sz="1100"/>
          </a:p>
        </p:txBody>
      </p:sp>
      <p:sp>
        <p:nvSpPr>
          <p:cNvPr id="17" name="AutoShape 17"/>
          <p:cNvSpPr/>
          <p:nvPr/>
        </p:nvSpPr>
        <p:spPr>
          <a:xfrm>
            <a:off x="5080000" y="387350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270500" y="4064000"/>
            <a:ext cx="355600" cy="355600"/>
          </a:xfrm>
          <a:prstGeom prst="rect">
            <a:avLst/>
          </a:prstGeom>
        </p:spPr>
      </p:pic>
      <p:sp>
        <p:nvSpPr>
          <p:cNvPr id="19" name="AutoShape 19"/>
          <p:cNvSpPr/>
          <p:nvPr/>
        </p:nvSpPr>
        <p:spPr>
          <a:xfrm>
            <a:off x="5778500" y="40259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旋转挤压 拒绝浪费</a:t>
            </a:r>
            <a:endParaRPr lang="en-US" sz="1100"/>
          </a:p>
        </p:txBody>
      </p:sp>
      <p:sp>
        <p:nvSpPr>
          <p:cNvPr id="20" name="AutoShape 20"/>
          <p:cNvSpPr/>
          <p:nvPr/>
        </p:nvSpPr>
        <p:spPr>
          <a:xfrm>
            <a:off x="5270500" y="4635500"/>
            <a:ext cx="2730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滚轮式旋转设计，均匀受力挤出膏体，彻底利用管内剩余物料不浪费，同时避免软管变形损伤，延长使用寿命。</a:t>
            </a:r>
            <a:endParaRPr lang="en-US" sz="1100"/>
          </a:p>
        </p:txBody>
      </p:sp>
      <p:sp>
        <p:nvSpPr>
          <p:cNvPr id="21" name="AutoShape 21"/>
          <p:cNvSpPr/>
          <p:nvPr/>
        </p:nvSpPr>
        <p:spPr>
          <a:xfrm>
            <a:off x="8382000" y="3873500"/>
            <a:ext cx="3111500" cy="17145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572500" y="4064000"/>
            <a:ext cx="355600" cy="355600"/>
          </a:xfrm>
          <a:prstGeom prst="rect">
            <a:avLst/>
          </a:prstGeom>
        </p:spPr>
      </p:pic>
      <p:sp>
        <p:nvSpPr>
          <p:cNvPr id="23" name="AutoShape 23"/>
          <p:cNvSpPr/>
          <p:nvPr/>
        </p:nvSpPr>
        <p:spPr>
          <a:xfrm>
            <a:off x="9080500" y="4025900"/>
            <a:ext cx="2286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1F2937"/>
                </a:solidFill>
                <a:latin typeface="Noto Sans SC"/>
                <a:ea typeface="Noto Sans SC"/>
                <a:cs typeface="Noto Sans SC"/>
                <a:sym typeface="Noto Sans SC"/>
              </a:rPr>
              <a:t>精巧造型 浴室优选</a:t>
            </a:r>
            <a:endParaRPr lang="en-US" sz="1100"/>
          </a:p>
        </p:txBody>
      </p:sp>
      <p:sp>
        <p:nvSpPr>
          <p:cNvPr id="24" name="AutoShape 24"/>
          <p:cNvSpPr/>
          <p:nvPr/>
        </p:nvSpPr>
        <p:spPr>
          <a:xfrm>
            <a:off x="8572500" y="4635500"/>
            <a:ext cx="2730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6B7280"/>
                </a:solidFill>
                <a:latin typeface="Noto Sans SC"/>
                <a:ea typeface="Noto Sans SC"/>
                <a:cs typeface="Noto Sans SC"/>
                <a:sym typeface="Noto Sans SC"/>
              </a:rPr>
              <a:t>简约小巧的外观设计，不占多余空间，不仅适用于牙膏，亦可用于护手霜、洗面奶等各类管状护肤品。</a:t>
            </a:r>
            <a:endParaRPr lang="en-US" sz="1100"/>
          </a:p>
        </p:txBody>
      </p:sp>
      <p:cxnSp>
        <p:nvCxnSpPr>
          <p:cNvPr id="25" name="Connector 25"/>
          <p:cNvCxnSpPr/>
          <p:nvPr/>
        </p:nvCxnSpPr>
        <p:spPr>
          <a:xfrm rot="-4092">
            <a:off x="762004" y="5835650"/>
            <a:ext cx="10668000" cy="12700"/>
          </a:xfrm>
          <a:prstGeom prst="straightConnector1">
            <a:avLst/>
          </a:prstGeom>
          <a:solidFill>
            <a:srgbClr val="DEE0E3">
              <a:alpha val="100000"/>
            </a:srgbClr>
          </a:solidFill>
          <a:ln w="12700" cap="flat" cmpd="sng">
            <a:solidFill>
              <a:srgbClr val="F3F4F6">
                <a:alpha val="100000"/>
              </a:srgbClr>
            </a:solidFill>
            <a:prstDash val="solid"/>
            <a:round/>
            <a:headEnd type="none" w="med" len="med"/>
            <a:tailEnd type="none" w="med" len="med"/>
          </a:ln>
        </p:spPr>
      </p:cxnSp>
      <p:sp>
        <p:nvSpPr>
          <p:cNvPr id="26" name="AutoShape 26"/>
          <p:cNvSpPr/>
          <p:nvPr/>
        </p:nvSpPr>
        <p:spPr>
          <a:xfrm>
            <a:off x="762000" y="5969000"/>
            <a:ext cx="3556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9CA3AF"/>
                </a:solidFill>
                <a:latin typeface="Noto Sans SC"/>
                <a:ea typeface="Noto Sans SC"/>
                <a:cs typeface="Noto Sans SC"/>
                <a:sym typeface="Noto Sans SC"/>
              </a:rPr>
              <a:t>ABS+PVC材质，吸盘免打孔，旋转挤膏不伤软管，是浴室整洁收纳的好帮手。</a:t>
            </a:r>
            <a:endParaRPr lang="en-US" sz="1100"/>
          </a:p>
        </p:txBody>
      </p:sp>
      <p:cxnSp>
        <p:nvCxnSpPr>
          <p:cNvPr id="27" name="Connector 27"/>
          <p:cNvCxnSpPr/>
          <p:nvPr/>
        </p:nvCxnSpPr>
        <p:spPr>
          <a:xfrm rot="5295857">
            <a:off x="4362450" y="6197696"/>
            <a:ext cx="4191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28" name="AutoShape 28"/>
          <p:cNvSpPr/>
          <p:nvPr/>
        </p:nvSpPr>
        <p:spPr>
          <a:xfrm>
            <a:off x="4699000" y="5969000"/>
            <a:ext cx="34925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9CA3AF"/>
                </a:solidFill>
                <a:latin typeface="Noto Sans SC"/>
                <a:ea typeface="Noto Sans SC"/>
                <a:cs typeface="Noto Sans SC"/>
                <a:sym typeface="Noto Sans SC"/>
              </a:rPr>
              <a:t>Tube Squeezer made of ABS &amp; PVC. Suction cup for no-drill installation. Easily squeezes tubes without damage, ideal for bathroom use.</a:t>
            </a:r>
            <a:endParaRPr lang="en-US" sz="1100"/>
          </a:p>
        </p:txBody>
      </p:sp>
      <p:cxnSp>
        <p:nvCxnSpPr>
          <p:cNvPr id="29" name="Connector 29"/>
          <p:cNvCxnSpPr/>
          <p:nvPr/>
        </p:nvCxnSpPr>
        <p:spPr>
          <a:xfrm rot="5295857">
            <a:off x="8108950" y="6197696"/>
            <a:ext cx="419100" cy="12700"/>
          </a:xfrm>
          <a:prstGeom prst="straightConnector1">
            <a:avLst/>
          </a:prstGeom>
          <a:solidFill>
            <a:srgbClr val="DEE0E3">
              <a:alpha val="100000"/>
            </a:srgbClr>
          </a:solidFill>
          <a:ln w="12700" cap="flat" cmpd="sng">
            <a:solidFill>
              <a:srgbClr val="E5E7EB">
                <a:alpha val="100000"/>
              </a:srgbClr>
            </a:solidFill>
            <a:prstDash val="solid"/>
            <a:round/>
            <a:headEnd type="none" w="med" len="med"/>
            <a:tailEnd type="none" w="med" len="med"/>
          </a:ln>
        </p:spPr>
      </p:cxnSp>
      <p:sp>
        <p:nvSpPr>
          <p:cNvPr id="30" name="AutoShape 30"/>
          <p:cNvSpPr/>
          <p:nvPr/>
        </p:nvSpPr>
        <p:spPr>
          <a:xfrm>
            <a:off x="8382000" y="5969000"/>
            <a:ext cx="3302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100" b="0" i="0" u="none" strike="noStrike">
                <a:solidFill>
                  <a:srgbClr val="9CA3AF"/>
                </a:solidFill>
                <a:latin typeface="Noto Sans SC"/>
                <a:ea typeface="Noto Sans SC"/>
                <a:cs typeface="Noto Sans SC"/>
                <a:sym typeface="Noto Sans SC"/>
              </a:rPr>
              <a:t>ABS・PVC製のチューブしぼり。吸盤式で穴あけ不要で簡単設置。チューブを傷めずに簡単に絞れ、洗面所に最適です。</a:t>
            </a:r>
            <a:endParaRPr lang="en-US" sz="1100"/>
          </a:p>
        </p:txBody>
      </p:sp>
      <p:pic>
        <p:nvPicPr>
          <p:cNvPr id="31" name="图片 30" descr="微信图片_20260614123741_45_176"/>
          <p:cNvPicPr>
            <a:picLocks noChangeAspect="1"/>
          </p:cNvPicPr>
          <p:nvPr/>
        </p:nvPicPr>
        <p:blipFill>
          <a:blip r:embed="rId11"/>
          <a:stretch>
            <a:fillRect/>
          </a:stretch>
        </p:blipFill>
        <p:spPr>
          <a:xfrm>
            <a:off x="756285" y="1839595"/>
            <a:ext cx="3561715" cy="2986405"/>
          </a:xfrm>
          <a:prstGeom prst="rect">
            <a:avLst/>
          </a:prstGeom>
        </p:spPr>
      </p:pic>
    </p:spTree>
  </p:cSld>
  <p:clrMapOvr>
    <a:masterClrMapping/>
  </p:clrMapOvr>
</p:sld>
</file>

<file path=ppt/tags/tag1.xml><?xml version="1.0" encoding="utf-8"?>
<p:tagLst xmlns:p="http://schemas.openxmlformats.org/presentationml/2006/main">
  <p:tag name="KSO_WM_UNIT_PIC_EFFECT" val="1"/>
</p:tagLst>
</file>

<file path=ppt/tags/tag10.xml><?xml version="1.0" encoding="utf-8"?>
<p:tagLst xmlns:p="http://schemas.openxmlformats.org/presentationml/2006/main">
  <p:tag name="KSO_WM_UNIT_PIC_EFFECT"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12.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ags/tag13.xml><?xml version="1.0" encoding="utf-8"?>
<p:tagLst xmlns:p="http://schemas.openxmlformats.org/presentationml/2006/main">
  <p:tag name="KSO_WM_UNIT_PIC_EFFECT"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15.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ags/tag16.xml><?xml version="1.0" encoding="utf-8"?>
<p:tagLst xmlns:p="http://schemas.openxmlformats.org/presentationml/2006/main">
  <p:tag name="KSO_WM_UNIT_PIC_EFFECT"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18.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ags/tag19.xml><?xml version="1.0" encoding="utf-8"?>
<p:tagLst xmlns:p="http://schemas.openxmlformats.org/presentationml/2006/main">
  <p:tag name="KSO_WM_UNIT_PIC_EFFECT"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21.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ags/tag3.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ags/tag4.xml><?xml version="1.0" encoding="utf-8"?>
<p:tagLst xmlns:p="http://schemas.openxmlformats.org/presentationml/2006/main">
  <p:tag name="KSO_WM_UNIT_PIC_EFFECT" val="1"/>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6.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ags/tag7.xml><?xml version="1.0" encoding="utf-8"?>
<p:tagLst xmlns:p="http://schemas.openxmlformats.org/presentationml/2006/main">
  <p:tag name="KSO_WM_UNIT_PIC_EFFECT"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8554_1*i*1"/>
  <p:tag name="KSO_WM_TEMPLATE_CATEGORY" val="custom"/>
  <p:tag name="KSO_WM_TEMPLATE_INDEX" val="20238554"/>
  <p:tag name="KSO_WM_UNIT_LAYERLEVEL" val="1"/>
  <p:tag name="KSO_WM_TAG_VERSION" val="3.0"/>
  <p:tag name="KSO_WM_BEAUTIFY_FLAG" val="#wm#"/>
  <p:tag name="KSO_WM_UNIT_FILL_FORE_SCHEMECOLOR_INDEX" val="5"/>
  <p:tag name="KSO_WM_UNIT_FILL_TYPE" val="1"/>
  <p:tag name="KSO_WM_UNIT_TEXT_FILL_FORE_SCHEMECOLOR_INDEX" val="2"/>
  <p:tag name="KSO_WM_UNIT_TEXT_FILL_TYPE" val="1"/>
  <p:tag name="KSO_WM_UNIT_USESOURCEFORMAT_APPLY" val="1"/>
  <p:tag name="KSO_WM_UNIT_PIC_EFFECT" val="1"/>
</p:tagLst>
</file>

<file path=ppt/tags/tag9.xml><?xml version="1.0" encoding="utf-8"?>
<p:tagLst xmlns:p="http://schemas.openxmlformats.org/presentationml/2006/main">
  <p:tag name="KSO_WM_UNIT_VALUE" val="1233*871"/>
  <p:tag name="KSO_WM_UNIT_HIGHLIGHT" val="0"/>
  <p:tag name="KSO_WM_UNIT_COMPATIBLE" val="0"/>
  <p:tag name="KSO_WM_UNIT_DIAGRAM_ISNUMVISUAL" val="0"/>
  <p:tag name="KSO_WM_UNIT_DIAGRAM_ISREFERUNIT" val="0"/>
  <p:tag name="KSO_WM_UNIT_TYPE" val="d"/>
  <p:tag name="KSO_WM_UNIT_INDEX" val="1"/>
  <p:tag name="KSO_WM_UNIT_ID" val="custom20238554_1*d*1"/>
  <p:tag name="KSO_WM_TEMPLATE_CATEGORY" val="custom"/>
  <p:tag name="KSO_WM_TEMPLATE_INDEX" val="20238554"/>
  <p:tag name="KSO_WM_UNIT_LAYERLEVEL" val="1"/>
  <p:tag name="KSO_WM_TAG_VERSION" val="3.0"/>
  <p:tag name="KSO_WM_BEAUTIFY_FLAG" val="#wm#"/>
  <p:tag name="KSO_WM_UNIT_LINE_FORE_SCHEMECOLOR_INDEX" val="13"/>
  <p:tag name="KSO_WM_UNIT_LINE_FILL_TYPE" val="2"/>
  <p:tag name="KSO_WM_UNIT_SHADOW_SCHEMECOLOR_INDEX" val="13"/>
  <p:tag name="KSO_WM_UNIT_USESOURCEFORMAT_APPLY" val="1"/>
  <p:tag name="KSO_WM_UNIT_PIC_EFFECT" val="1"/>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10989</Words>
  <Application>WPS 表格</Application>
  <PresentationFormat/>
  <Paragraphs>432</Paragraphs>
  <Slides>26</Slides>
  <Notes>0</Notes>
  <HiddenSlides>0</HiddenSlides>
  <MMClips>0</MMClips>
  <ScaleCrop>false</ScaleCrop>
  <HeadingPairs>
    <vt:vector size="6" baseType="variant">
      <vt:variant>
        <vt:lpstr>已用的字体</vt:lpstr>
      </vt:variant>
      <vt:variant>
        <vt:i4>21</vt:i4>
      </vt:variant>
      <vt:variant>
        <vt:lpstr>主题</vt:lpstr>
      </vt:variant>
      <vt:variant>
        <vt:i4>8</vt:i4>
      </vt:variant>
      <vt:variant>
        <vt:lpstr>幻灯片标题</vt:lpstr>
      </vt:variant>
      <vt:variant>
        <vt:i4>26</vt:i4>
      </vt:variant>
    </vt:vector>
  </HeadingPairs>
  <TitlesOfParts>
    <vt:vector size="55" baseType="lpstr">
      <vt:lpstr>Arial</vt:lpstr>
      <vt:lpstr>宋体</vt:lpstr>
      <vt:lpstr>Wingdings</vt:lpstr>
      <vt:lpstr>Arial</vt:lpstr>
      <vt:lpstr>Noto Sans SC</vt:lpstr>
      <vt:lpstr>Thonburi</vt:lpstr>
      <vt:lpstr>宋体</vt:lpstr>
      <vt:lpstr>Noto Sans NKo</vt:lpstr>
      <vt:lpstr>Noto Sans</vt:lpstr>
      <vt:lpstr>Al Bayan Plain</vt:lpstr>
      <vt:lpstr>楷体_GB2312</vt:lpstr>
      <vt:lpstr>Arial Hebrew</vt:lpstr>
      <vt:lpstr>汉仪书宋二KW</vt:lpstr>
      <vt:lpstr>微软雅黑</vt:lpstr>
      <vt:lpstr>汉仪旗黑</vt:lpstr>
      <vt:lpstr>Arial Unicode MS</vt:lpstr>
      <vt:lpstr>汉仪楷体简</vt:lpstr>
      <vt:lpstr>Noto Sans</vt:lpstr>
      <vt:lpstr>Noto Sans SC</vt:lpstr>
      <vt:lpstr>苹方-简</vt:lpstr>
      <vt:lpstr>MS PGothic</vt:lpstr>
      <vt:lpstr>Office 主题​​</vt:lpstr>
      <vt:lpstr>默认主题</vt:lpstr>
      <vt:lpstr>1_默认主题</vt:lpstr>
      <vt:lpstr>2_默认主题</vt:lpstr>
      <vt:lpstr>3_默认主题</vt:lpstr>
      <vt:lpstr>4_默认主题</vt:lpstr>
      <vt:lpstr>5_默认主题</vt:lpstr>
      <vt:lpstr>6_默认主题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快乐的小吃货</cp:lastModifiedBy>
  <cp:revision>10</cp:revision>
  <dcterms:created xsi:type="dcterms:W3CDTF">2026-07-10T13:55:28Z</dcterms:created>
  <dcterms:modified xsi:type="dcterms:W3CDTF">2026-07-10T13:55:28Z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{"Label":"1","ContentProducer":"001191110102MACQD9K64010000","ProduceID":"7651442200748264693","ReservedCode1":"","ContentPropagator":"","PropagateID":"","ReservedCode2":""}</vt:lpwstr>
  </property>
  <property fmtid="{D5CDD505-2E9C-101B-9397-08002B2CF9AE}" pid="3" name="KSOProductBuildVer">
    <vt:lpwstr>2052-12.1.26026.26026</vt:lpwstr>
  </property>
  <property fmtid="{D5CDD505-2E9C-101B-9397-08002B2CF9AE}" pid="4" name="ICV">
    <vt:lpwstr>B3818F2CEDF0413A9BBACAAB3C8A081B_13</vt:lpwstr>
  </property>
</Properties>
</file>